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9" r:id="rId3"/>
    <p:sldId id="258" r:id="rId4"/>
    <p:sldId id="282" r:id="rId5"/>
    <p:sldId id="283" r:id="rId6"/>
    <p:sldId id="284" r:id="rId7"/>
    <p:sldId id="295" r:id="rId8"/>
    <p:sldId id="296" r:id="rId9"/>
    <p:sldId id="290" r:id="rId10"/>
    <p:sldId id="291" r:id="rId11"/>
    <p:sldId id="292" r:id="rId12"/>
    <p:sldId id="293" r:id="rId13"/>
    <p:sldId id="294" r:id="rId14"/>
    <p:sldId id="300" r:id="rId15"/>
    <p:sldId id="303" r:id="rId16"/>
    <p:sldId id="304" r:id="rId17"/>
    <p:sldId id="285" r:id="rId18"/>
    <p:sldId id="264" r:id="rId19"/>
    <p:sldId id="262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5" r:id="rId29"/>
    <p:sldId id="276" r:id="rId30"/>
    <p:sldId id="277" r:id="rId31"/>
    <p:sldId id="298" r:id="rId32"/>
    <p:sldId id="274" r:id="rId33"/>
    <p:sldId id="286" r:id="rId34"/>
    <p:sldId id="261" r:id="rId35"/>
    <p:sldId id="302" r:id="rId36"/>
    <p:sldId id="305" r:id="rId37"/>
    <p:sldId id="306" r:id="rId38"/>
    <p:sldId id="307" r:id="rId39"/>
    <p:sldId id="308" r:id="rId40"/>
    <p:sldId id="309" r:id="rId41"/>
    <p:sldId id="310" r:id="rId42"/>
    <p:sldId id="312" r:id="rId43"/>
    <p:sldId id="311" r:id="rId44"/>
    <p:sldId id="315" r:id="rId45"/>
    <p:sldId id="313" r:id="rId46"/>
    <p:sldId id="316" r:id="rId47"/>
    <p:sldId id="29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опрошенных</c:v>
                </c:pt>
              </c:strCache>
            </c:strRef>
          </c:tx>
          <c:dLbls>
            <c:dLbl>
              <c:idx val="0"/>
              <c:layout>
                <c:manualLayout>
                  <c:x val="-0.11045160153591914"/>
                  <c:y val="4.7277514747955544E-2"/>
                </c:manualLayout>
              </c:layout>
              <c:showVal val="1"/>
            </c:dLbl>
            <c:dLbl>
              <c:idx val="1"/>
              <c:layout>
                <c:manualLayout>
                  <c:x val="-6.4614136774569841E-2"/>
                  <c:y val="-0.11376560245081911"/>
                </c:manualLayout>
              </c:layout>
              <c:showVal val="1"/>
            </c:dLbl>
            <c:dLbl>
              <c:idx val="2"/>
              <c:layout>
                <c:manualLayout>
                  <c:x val="1.6377102167784582E-2"/>
                  <c:y val="-0.14954533255690314"/>
                </c:manualLayout>
              </c:layout>
              <c:showVal val="1"/>
            </c:dLbl>
            <c:dLbl>
              <c:idx val="3"/>
              <c:layout>
                <c:manualLayout>
                  <c:x val="0.11709062408865563"/>
                  <c:y val="4.0429602248272023E-2"/>
                </c:manualLayout>
              </c:layout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14-18 лет</c:v>
                </c:pt>
                <c:pt idx="1">
                  <c:v>19-29 лет</c:v>
                </c:pt>
                <c:pt idx="2">
                  <c:v>30-50 лет</c:v>
                </c:pt>
                <c:pt idx="3">
                  <c:v>50 лет и старше            37%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0.33000000000000052</c:v>
                </c:pt>
                <c:pt idx="1">
                  <c:v>0.1</c:v>
                </c:pt>
                <c:pt idx="2">
                  <c:v>0.2</c:v>
                </c:pt>
                <c:pt idx="3">
                  <c:v>0.37000000000000038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4404742843279981"/>
          <c:y val="0.29452206461780939"/>
          <c:w val="0.24670948568655995"/>
          <c:h val="0.2908613081166273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Требования к мероприятиям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Мастер-классы</c:v>
                </c:pt>
                <c:pt idx="1">
                  <c:v>Экскурсии</c:v>
                </c:pt>
                <c:pt idx="2">
                  <c:v>Познавательные квесты</c:v>
                </c:pt>
                <c:pt idx="3">
                  <c:v>Студии</c:v>
                </c:pt>
                <c:pt idx="4">
                  <c:v>Встречи по интересам</c:v>
                </c:pt>
                <c:pt idx="5">
                  <c:v>Библиотечные конкурсы и акции</c:v>
                </c:pt>
                <c:pt idx="6">
                  <c:v>Лекции</c:v>
                </c:pt>
                <c:pt idx="7">
                  <c:v>Доступ в интернет, электронная почта</c:v>
                </c:pt>
                <c:pt idx="8">
                  <c:v>Печать, сканирование, копирование</c:v>
                </c:pt>
                <c:pt idx="9">
                  <c:v>Иностранный язык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36</c:v>
                </c:pt>
                <c:pt idx="1">
                  <c:v>18</c:v>
                </c:pt>
                <c:pt idx="2">
                  <c:v>26</c:v>
                </c:pt>
                <c:pt idx="3">
                  <c:v>15</c:v>
                </c:pt>
                <c:pt idx="4">
                  <c:v>14</c:v>
                </c:pt>
                <c:pt idx="5">
                  <c:v>12</c:v>
                </c:pt>
                <c:pt idx="6">
                  <c:v>9</c:v>
                </c:pt>
                <c:pt idx="7">
                  <c:v>59</c:v>
                </c:pt>
                <c:pt idx="8">
                  <c:v>17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24-4C92-A8E3-4F6AB1A24289}"/>
            </c:ext>
          </c:extLst>
        </c:ser>
        <c:gapWidth val="75"/>
        <c:overlap val="-25"/>
        <c:axId val="156961792"/>
        <c:axId val="156971776"/>
      </c:barChart>
      <c:catAx>
        <c:axId val="156961792"/>
        <c:scaling>
          <c:orientation val="minMax"/>
        </c:scaling>
        <c:axPos val="b"/>
        <c:numFmt formatCode="General" sourceLinked="0"/>
        <c:majorTickMark val="none"/>
        <c:tickLblPos val="nextTo"/>
        <c:crossAx val="156971776"/>
        <c:crosses val="autoZero"/>
        <c:auto val="1"/>
        <c:lblAlgn val="ctr"/>
        <c:lblOffset val="100"/>
      </c:catAx>
      <c:valAx>
        <c:axId val="15697177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" sourceLinked="1"/>
        <c:majorTickMark val="none"/>
        <c:tickLblPos val="nextTo"/>
        <c:spPr>
          <a:ln w="9525">
            <a:solidFill>
              <a:schemeClr val="accent1"/>
            </a:solidFill>
          </a:ln>
        </c:spPr>
        <c:crossAx val="15696179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24B8B-3C43-4988-8530-59132701CAD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107C4-1904-40F8-8AF2-1258D0574A83}">
      <dgm:prSet phldrT="[Текст]"/>
      <dgm:spPr/>
      <dgm:t>
        <a:bodyPr/>
        <a:lstStyle/>
        <a:p>
          <a:pPr algn="l"/>
          <a:r>
            <a:rPr lang="ru-RU" dirty="0" smtClean="0"/>
            <a:t>-площадь библиотеки- 617, 6кв.м</a:t>
          </a:r>
        </a:p>
        <a:p>
          <a:pPr algn="l"/>
          <a:r>
            <a:rPr lang="ru-RU" dirty="0" smtClean="0"/>
            <a:t>- тренд на изменение основных направлений библиотеки (культурно-просветительский центр, коммуникационная площадка, информационный агент, хранитель культурного наследия</a:t>
          </a:r>
        </a:p>
        <a:p>
          <a:pPr algn="l"/>
          <a:r>
            <a:rPr lang="ru-RU" dirty="0" smtClean="0"/>
            <a:t>-спальный района города</a:t>
          </a:r>
        </a:p>
        <a:p>
          <a:pPr algn="l"/>
          <a:r>
            <a:rPr lang="ru-RU" dirty="0" smtClean="0"/>
            <a:t>- положительный опыт работы с молодежью. ( данные о количество пользователей.) </a:t>
          </a:r>
        </a:p>
        <a:p>
          <a:pPr algn="l"/>
          <a:r>
            <a:rPr lang="ru-RU" dirty="0" smtClean="0"/>
            <a:t>-опыт проведения интерактивных  мероприятий.</a:t>
          </a:r>
        </a:p>
        <a:p>
          <a:pPr algn="l"/>
          <a:r>
            <a:rPr lang="ru-RU" dirty="0" smtClean="0"/>
            <a:t>-сильная команда профессионалов (персональная заинтересованность руководителя)</a:t>
          </a:r>
          <a:endParaRPr lang="ru-RU" dirty="0"/>
        </a:p>
      </dgm:t>
    </dgm:pt>
    <dgm:pt modelId="{6AD30DD4-DD50-4819-A8EE-E5360EADF79C}" type="parTrans" cxnId="{B3D36CBB-A297-4C47-929D-5D0D82484445}">
      <dgm:prSet/>
      <dgm:spPr/>
      <dgm:t>
        <a:bodyPr/>
        <a:lstStyle/>
        <a:p>
          <a:endParaRPr lang="ru-RU"/>
        </a:p>
      </dgm:t>
    </dgm:pt>
    <dgm:pt modelId="{FD3350CC-191A-4949-8D94-67504FD0E190}" type="sibTrans" cxnId="{B3D36CBB-A297-4C47-929D-5D0D82484445}">
      <dgm:prSet/>
      <dgm:spPr/>
      <dgm:t>
        <a:bodyPr/>
        <a:lstStyle/>
        <a:p>
          <a:endParaRPr lang="ru-RU"/>
        </a:p>
      </dgm:t>
    </dgm:pt>
    <dgm:pt modelId="{A357D7D0-9F08-4C66-B057-0F6075BC86A5}">
      <dgm:prSet phldrT="[Текст]"/>
      <dgm:spPr/>
      <dgm:t>
        <a:bodyPr/>
        <a:lstStyle/>
        <a:p>
          <a:r>
            <a:rPr lang="en-US" dirty="0" smtClean="0"/>
            <a:t>W</a:t>
          </a:r>
          <a:endParaRPr lang="ru-RU" dirty="0"/>
        </a:p>
      </dgm:t>
    </dgm:pt>
    <dgm:pt modelId="{ABF37EAD-6C31-4FF1-8FD0-8E5CE96CD1FA}" type="parTrans" cxnId="{04B58C55-F59B-4F63-B2B2-53ED3567421D}">
      <dgm:prSet/>
      <dgm:spPr/>
      <dgm:t>
        <a:bodyPr/>
        <a:lstStyle/>
        <a:p>
          <a:endParaRPr lang="ru-RU"/>
        </a:p>
      </dgm:t>
    </dgm:pt>
    <dgm:pt modelId="{EF946CA3-DABD-4542-A5D2-588693E3D99B}" type="sibTrans" cxnId="{04B58C55-F59B-4F63-B2B2-53ED3567421D}">
      <dgm:prSet/>
      <dgm:spPr/>
      <dgm:t>
        <a:bodyPr/>
        <a:lstStyle/>
        <a:p>
          <a:endParaRPr lang="ru-RU"/>
        </a:p>
      </dgm:t>
    </dgm:pt>
    <dgm:pt modelId="{8367AFCE-5013-4D4F-A67A-FFF0D0EA6E35}">
      <dgm:prSet phldrT="[Текст]"/>
      <dgm:spPr/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A17AB7A9-3F0A-4409-AF5F-850BB0432E7E}" type="parTrans" cxnId="{1CEEEDB5-055B-4850-9BBD-5541022D0D5E}">
      <dgm:prSet/>
      <dgm:spPr/>
      <dgm:t>
        <a:bodyPr/>
        <a:lstStyle/>
        <a:p>
          <a:endParaRPr lang="ru-RU"/>
        </a:p>
      </dgm:t>
    </dgm:pt>
    <dgm:pt modelId="{63173495-0615-4D21-9CC5-AFAAE0D803C2}" type="sibTrans" cxnId="{1CEEEDB5-055B-4850-9BBD-5541022D0D5E}">
      <dgm:prSet/>
      <dgm:spPr/>
      <dgm:t>
        <a:bodyPr/>
        <a:lstStyle/>
        <a:p>
          <a:endParaRPr lang="ru-RU"/>
        </a:p>
      </dgm:t>
    </dgm:pt>
    <dgm:pt modelId="{055F0D1A-B6DB-4292-91D7-5189F580221D}">
      <dgm:prSet phldrT="[Текст]"/>
      <dgm:spPr/>
      <dgm:t>
        <a:bodyPr/>
        <a:lstStyle/>
        <a:p>
          <a:r>
            <a:rPr lang="ru-RU" dirty="0" smtClean="0"/>
            <a:t>Т</a:t>
          </a:r>
          <a:endParaRPr lang="ru-RU" dirty="0"/>
        </a:p>
      </dgm:t>
    </dgm:pt>
    <dgm:pt modelId="{2962E71C-552C-4795-AA6B-FC503874D661}" type="parTrans" cxnId="{1521CBFC-2FAF-4684-AD93-7718E14097D3}">
      <dgm:prSet/>
      <dgm:spPr/>
      <dgm:t>
        <a:bodyPr/>
        <a:lstStyle/>
        <a:p>
          <a:endParaRPr lang="ru-RU"/>
        </a:p>
      </dgm:t>
    </dgm:pt>
    <dgm:pt modelId="{9AC76A9F-B737-494E-A875-4A52B4CCEC7B}" type="sibTrans" cxnId="{1521CBFC-2FAF-4684-AD93-7718E14097D3}">
      <dgm:prSet/>
      <dgm:spPr/>
      <dgm:t>
        <a:bodyPr/>
        <a:lstStyle/>
        <a:p>
          <a:endParaRPr lang="ru-RU"/>
        </a:p>
      </dgm:t>
    </dgm:pt>
    <dgm:pt modelId="{FFD0B6DD-457C-4CEE-A641-18BFD8CC4BFA}" type="pres">
      <dgm:prSet presAssocID="{AC124B8B-3C43-4988-8530-59132701CAD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C4849-BF61-4D09-BE81-BCEA5BF2F1B1}" type="pres">
      <dgm:prSet presAssocID="{AC124B8B-3C43-4988-8530-59132701CAD9}" presName="axisShape" presStyleLbl="bgShp" presStyleIdx="0" presStyleCnt="1"/>
      <dgm:spPr/>
    </dgm:pt>
    <dgm:pt modelId="{CCF4C8AE-2159-494C-8733-EC301C02CEB7}" type="pres">
      <dgm:prSet presAssocID="{AC124B8B-3C43-4988-8530-59132701CAD9}" presName="rect1" presStyleLbl="node1" presStyleIdx="0" presStyleCnt="4" custScaleX="214359" custScaleY="204873" custLinFactNeighborX="-66018" custLinFactNeighborY="-31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465B2-8562-4FD7-935B-ED75D537DE84}" type="pres">
      <dgm:prSet presAssocID="{AC124B8B-3C43-4988-8530-59132701CAD9}" presName="rect2" presStyleLbl="node1" presStyleIdx="1" presStyleCnt="4" custScaleX="76083" custScaleY="68302" custLinFactNeighborX="56699" custLinFactNeighborY="10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479EF-8DB5-45CB-B5EC-669485461465}" type="pres">
      <dgm:prSet presAssocID="{AC124B8B-3C43-4988-8530-59132701CAD9}" presName="rect3" presStyleLbl="node1" presStyleIdx="2" presStyleCnt="4" custScaleX="82645" custScaleY="82645" custLinFactNeighborX="17743" custLinFactNeighborY="14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16A0-D2A0-4241-AE6A-B1BE87FE7A77}" type="pres">
      <dgm:prSet presAssocID="{AC124B8B-3C43-4988-8530-59132701CAD9}" presName="rect4" presStyleLbl="node1" presStyleIdx="3" presStyleCnt="4" custScaleX="75132" custScaleY="75132" custLinFactNeighborX="40064" custLinFactNeighborY="14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1CBFC-2FAF-4684-AD93-7718E14097D3}" srcId="{AC124B8B-3C43-4988-8530-59132701CAD9}" destId="{055F0D1A-B6DB-4292-91D7-5189F580221D}" srcOrd="3" destOrd="0" parTransId="{2962E71C-552C-4795-AA6B-FC503874D661}" sibTransId="{9AC76A9F-B737-494E-A875-4A52B4CCEC7B}"/>
    <dgm:cxn modelId="{25998705-0A91-4005-B4E2-7466B2E94DD3}" type="presOf" srcId="{055F0D1A-B6DB-4292-91D7-5189F580221D}" destId="{724516A0-D2A0-4241-AE6A-B1BE87FE7A77}" srcOrd="0" destOrd="0" presId="urn:microsoft.com/office/officeart/2005/8/layout/matrix2"/>
    <dgm:cxn modelId="{07ECC4BE-C5F7-45C4-BBD3-1F9C42229A3E}" type="presOf" srcId="{AC124B8B-3C43-4988-8530-59132701CAD9}" destId="{FFD0B6DD-457C-4CEE-A641-18BFD8CC4BFA}" srcOrd="0" destOrd="0" presId="urn:microsoft.com/office/officeart/2005/8/layout/matrix2"/>
    <dgm:cxn modelId="{04B58C55-F59B-4F63-B2B2-53ED3567421D}" srcId="{AC124B8B-3C43-4988-8530-59132701CAD9}" destId="{A357D7D0-9F08-4C66-B057-0F6075BC86A5}" srcOrd="1" destOrd="0" parTransId="{ABF37EAD-6C31-4FF1-8FD0-8E5CE96CD1FA}" sibTransId="{EF946CA3-DABD-4542-A5D2-588693E3D99B}"/>
    <dgm:cxn modelId="{338E71AC-4781-4E2A-8409-59A8044C8104}" type="presOf" srcId="{8367AFCE-5013-4D4F-A67A-FFF0D0EA6E35}" destId="{1D3479EF-8DB5-45CB-B5EC-669485461465}" srcOrd="0" destOrd="0" presId="urn:microsoft.com/office/officeart/2005/8/layout/matrix2"/>
    <dgm:cxn modelId="{7C99AB8A-7D36-470B-A125-CBA680FD7AD5}" type="presOf" srcId="{A357D7D0-9F08-4C66-B057-0F6075BC86A5}" destId="{C9E465B2-8562-4FD7-935B-ED75D537DE84}" srcOrd="0" destOrd="0" presId="urn:microsoft.com/office/officeart/2005/8/layout/matrix2"/>
    <dgm:cxn modelId="{1CEEEDB5-055B-4850-9BBD-5541022D0D5E}" srcId="{AC124B8B-3C43-4988-8530-59132701CAD9}" destId="{8367AFCE-5013-4D4F-A67A-FFF0D0EA6E35}" srcOrd="2" destOrd="0" parTransId="{A17AB7A9-3F0A-4409-AF5F-850BB0432E7E}" sibTransId="{63173495-0615-4D21-9CC5-AFAAE0D803C2}"/>
    <dgm:cxn modelId="{4C6CBC9C-940C-49EB-A1CB-7FFF88207464}" type="presOf" srcId="{7EB107C4-1904-40F8-8AF2-1258D0574A83}" destId="{CCF4C8AE-2159-494C-8733-EC301C02CEB7}" srcOrd="0" destOrd="0" presId="urn:microsoft.com/office/officeart/2005/8/layout/matrix2"/>
    <dgm:cxn modelId="{B3D36CBB-A297-4C47-929D-5D0D82484445}" srcId="{AC124B8B-3C43-4988-8530-59132701CAD9}" destId="{7EB107C4-1904-40F8-8AF2-1258D0574A83}" srcOrd="0" destOrd="0" parTransId="{6AD30DD4-DD50-4819-A8EE-E5360EADF79C}" sibTransId="{FD3350CC-191A-4949-8D94-67504FD0E190}"/>
    <dgm:cxn modelId="{886F8056-FFB1-42FA-8559-7F8709FCDA6F}" type="presParOf" srcId="{FFD0B6DD-457C-4CEE-A641-18BFD8CC4BFA}" destId="{F48C4849-BF61-4D09-BE81-BCEA5BF2F1B1}" srcOrd="0" destOrd="0" presId="urn:microsoft.com/office/officeart/2005/8/layout/matrix2"/>
    <dgm:cxn modelId="{E999E391-2C39-4CFA-B4EE-5B11978B0804}" type="presParOf" srcId="{FFD0B6DD-457C-4CEE-A641-18BFD8CC4BFA}" destId="{CCF4C8AE-2159-494C-8733-EC301C02CEB7}" srcOrd="1" destOrd="0" presId="urn:microsoft.com/office/officeart/2005/8/layout/matrix2"/>
    <dgm:cxn modelId="{89D30442-C4CE-47A0-A8E5-B0936C9CFD8B}" type="presParOf" srcId="{FFD0B6DD-457C-4CEE-A641-18BFD8CC4BFA}" destId="{C9E465B2-8562-4FD7-935B-ED75D537DE84}" srcOrd="2" destOrd="0" presId="urn:microsoft.com/office/officeart/2005/8/layout/matrix2"/>
    <dgm:cxn modelId="{35DAF82C-BC8A-4CFF-AA88-B07E46F9DE47}" type="presParOf" srcId="{FFD0B6DD-457C-4CEE-A641-18BFD8CC4BFA}" destId="{1D3479EF-8DB5-45CB-B5EC-669485461465}" srcOrd="3" destOrd="0" presId="urn:microsoft.com/office/officeart/2005/8/layout/matrix2"/>
    <dgm:cxn modelId="{49E97FA7-2C2F-486C-977B-C929FFAE173D}" type="presParOf" srcId="{FFD0B6DD-457C-4CEE-A641-18BFD8CC4BFA}" destId="{724516A0-D2A0-4241-AE6A-B1BE87FE7A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24B8B-3C43-4988-8530-59132701CAD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107C4-1904-40F8-8AF2-1258D0574A83}">
      <dgm:prSet phldrT="[Текст]"/>
      <dgm:spPr/>
      <dgm:t>
        <a:bodyPr/>
        <a:lstStyle/>
        <a:p>
          <a:pPr algn="l"/>
          <a:r>
            <a:rPr lang="en-US" dirty="0" smtClean="0"/>
            <a:t>        S</a:t>
          </a:r>
          <a:endParaRPr lang="ru-RU" dirty="0"/>
        </a:p>
      </dgm:t>
    </dgm:pt>
    <dgm:pt modelId="{6AD30DD4-DD50-4819-A8EE-E5360EADF79C}" type="parTrans" cxnId="{B3D36CBB-A297-4C47-929D-5D0D82484445}">
      <dgm:prSet/>
      <dgm:spPr/>
      <dgm:t>
        <a:bodyPr/>
        <a:lstStyle/>
        <a:p>
          <a:endParaRPr lang="ru-RU"/>
        </a:p>
      </dgm:t>
    </dgm:pt>
    <dgm:pt modelId="{FD3350CC-191A-4949-8D94-67504FD0E190}" type="sibTrans" cxnId="{B3D36CBB-A297-4C47-929D-5D0D82484445}">
      <dgm:prSet/>
      <dgm:spPr/>
      <dgm:t>
        <a:bodyPr/>
        <a:lstStyle/>
        <a:p>
          <a:endParaRPr lang="ru-RU"/>
        </a:p>
      </dgm:t>
    </dgm:pt>
    <dgm:pt modelId="{A357D7D0-9F08-4C66-B057-0F6075BC86A5}">
      <dgm:prSet phldrT="[Текст]"/>
      <dgm:spPr/>
      <dgm:t>
        <a:bodyPr/>
        <a:lstStyle/>
        <a:p>
          <a:pPr algn="l"/>
          <a:r>
            <a:rPr lang="ru-RU" dirty="0" smtClean="0"/>
            <a:t>-  Непривлекательное пространство для молодых</a:t>
          </a:r>
        </a:p>
        <a:p>
          <a:pPr algn="l"/>
          <a:r>
            <a:rPr lang="ru-RU" dirty="0" smtClean="0"/>
            <a:t>- Устаревшая материально-техническая база</a:t>
          </a:r>
        </a:p>
        <a:p>
          <a:pPr algn="l"/>
          <a:r>
            <a:rPr lang="ru-RU" dirty="0" smtClean="0"/>
            <a:t>- Низкая мотивация специалистов к инновационным формам работы</a:t>
          </a:r>
        </a:p>
        <a:p>
          <a:pPr algn="l"/>
          <a:r>
            <a:rPr lang="ru-RU" dirty="0" smtClean="0"/>
            <a:t>- Недостаточное финансирование на приобретение адаптированной литературы, электронных библиотек и периодических изданий</a:t>
          </a:r>
        </a:p>
        <a:p>
          <a:pPr algn="l"/>
          <a:r>
            <a:rPr lang="ru-RU" dirty="0" smtClean="0"/>
            <a:t>- Конкуренция со стороны муниципальных учреждений культуры(других ведомств сферы культуры и различных ведомств социальной сферы)</a:t>
          </a:r>
          <a:endParaRPr lang="ru-RU" dirty="0"/>
        </a:p>
      </dgm:t>
    </dgm:pt>
    <dgm:pt modelId="{ABF37EAD-6C31-4FF1-8FD0-8E5CE96CD1FA}" type="parTrans" cxnId="{04B58C55-F59B-4F63-B2B2-53ED3567421D}">
      <dgm:prSet/>
      <dgm:spPr/>
      <dgm:t>
        <a:bodyPr/>
        <a:lstStyle/>
        <a:p>
          <a:endParaRPr lang="ru-RU"/>
        </a:p>
      </dgm:t>
    </dgm:pt>
    <dgm:pt modelId="{EF946CA3-DABD-4542-A5D2-588693E3D99B}" type="sibTrans" cxnId="{04B58C55-F59B-4F63-B2B2-53ED3567421D}">
      <dgm:prSet/>
      <dgm:spPr/>
      <dgm:t>
        <a:bodyPr/>
        <a:lstStyle/>
        <a:p>
          <a:endParaRPr lang="ru-RU"/>
        </a:p>
      </dgm:t>
    </dgm:pt>
    <dgm:pt modelId="{8367AFCE-5013-4D4F-A67A-FFF0D0EA6E35}">
      <dgm:prSet phldrT="[Текст]"/>
      <dgm:spPr/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A17AB7A9-3F0A-4409-AF5F-850BB0432E7E}" type="parTrans" cxnId="{1CEEEDB5-055B-4850-9BBD-5541022D0D5E}">
      <dgm:prSet/>
      <dgm:spPr/>
      <dgm:t>
        <a:bodyPr/>
        <a:lstStyle/>
        <a:p>
          <a:endParaRPr lang="ru-RU"/>
        </a:p>
      </dgm:t>
    </dgm:pt>
    <dgm:pt modelId="{63173495-0615-4D21-9CC5-AFAAE0D803C2}" type="sibTrans" cxnId="{1CEEEDB5-055B-4850-9BBD-5541022D0D5E}">
      <dgm:prSet/>
      <dgm:spPr/>
      <dgm:t>
        <a:bodyPr/>
        <a:lstStyle/>
        <a:p>
          <a:endParaRPr lang="ru-RU"/>
        </a:p>
      </dgm:t>
    </dgm:pt>
    <dgm:pt modelId="{055F0D1A-B6DB-4292-91D7-5189F580221D}">
      <dgm:prSet phldrT="[Текст]"/>
      <dgm:spPr/>
      <dgm:t>
        <a:bodyPr/>
        <a:lstStyle/>
        <a:p>
          <a:r>
            <a:rPr lang="ru-RU" dirty="0" smtClean="0"/>
            <a:t>Т</a:t>
          </a:r>
          <a:endParaRPr lang="ru-RU" dirty="0"/>
        </a:p>
      </dgm:t>
    </dgm:pt>
    <dgm:pt modelId="{2962E71C-552C-4795-AA6B-FC503874D661}" type="parTrans" cxnId="{1521CBFC-2FAF-4684-AD93-7718E14097D3}">
      <dgm:prSet/>
      <dgm:spPr/>
      <dgm:t>
        <a:bodyPr/>
        <a:lstStyle/>
        <a:p>
          <a:endParaRPr lang="ru-RU"/>
        </a:p>
      </dgm:t>
    </dgm:pt>
    <dgm:pt modelId="{9AC76A9F-B737-494E-A875-4A52B4CCEC7B}" type="sibTrans" cxnId="{1521CBFC-2FAF-4684-AD93-7718E14097D3}">
      <dgm:prSet/>
      <dgm:spPr/>
      <dgm:t>
        <a:bodyPr/>
        <a:lstStyle/>
        <a:p>
          <a:endParaRPr lang="ru-RU"/>
        </a:p>
      </dgm:t>
    </dgm:pt>
    <dgm:pt modelId="{FFD0B6DD-457C-4CEE-A641-18BFD8CC4BFA}" type="pres">
      <dgm:prSet presAssocID="{AC124B8B-3C43-4988-8530-59132701CAD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C4849-BF61-4D09-BE81-BCEA5BF2F1B1}" type="pres">
      <dgm:prSet presAssocID="{AC124B8B-3C43-4988-8530-59132701CAD9}" presName="axisShape" presStyleLbl="bgShp" presStyleIdx="0" presStyleCnt="1"/>
      <dgm:spPr/>
    </dgm:pt>
    <dgm:pt modelId="{CCF4C8AE-2159-494C-8733-EC301C02CEB7}" type="pres">
      <dgm:prSet presAssocID="{AC124B8B-3C43-4988-8530-59132701CAD9}" presName="rect1" presStyleLbl="node1" presStyleIdx="0" presStyleCnt="4" custScaleX="90910" custScaleY="86886" custLinFactNeighborX="-38641" custLinFactNeighborY="-24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465B2-8562-4FD7-935B-ED75D537DE84}" type="pres">
      <dgm:prSet presAssocID="{AC124B8B-3C43-4988-8530-59132701CAD9}" presName="rect2" presStyleLbl="node1" presStyleIdx="1" presStyleCnt="4" custScaleX="262658" custScaleY="235796" custLinFactNeighborX="56699" custLinFactNeighborY="10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479EF-8DB5-45CB-B5EC-669485461465}" type="pres">
      <dgm:prSet presAssocID="{AC124B8B-3C43-4988-8530-59132701CAD9}" presName="rect3" presStyleLbl="node1" presStyleIdx="2" presStyleCnt="4" custScaleX="82645" custScaleY="82645" custLinFactNeighborX="-46054" custLinFactNeighborY="-53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16A0-D2A0-4241-AE6A-B1BE87FE7A77}" type="pres">
      <dgm:prSet presAssocID="{AC124B8B-3C43-4988-8530-59132701CAD9}" presName="rect4" presStyleLbl="node1" presStyleIdx="3" presStyleCnt="4" custScaleX="75132" custScaleY="75132" custLinFactX="49913" custLinFactNeighborX="100000" custLinFactNeighborY="23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1CBFC-2FAF-4684-AD93-7718E14097D3}" srcId="{AC124B8B-3C43-4988-8530-59132701CAD9}" destId="{055F0D1A-B6DB-4292-91D7-5189F580221D}" srcOrd="3" destOrd="0" parTransId="{2962E71C-552C-4795-AA6B-FC503874D661}" sibTransId="{9AC76A9F-B737-494E-A875-4A52B4CCEC7B}"/>
    <dgm:cxn modelId="{07AF97E2-433D-485E-9081-413F8E72D465}" type="presOf" srcId="{8367AFCE-5013-4D4F-A67A-FFF0D0EA6E35}" destId="{1D3479EF-8DB5-45CB-B5EC-669485461465}" srcOrd="0" destOrd="0" presId="urn:microsoft.com/office/officeart/2005/8/layout/matrix2"/>
    <dgm:cxn modelId="{04B58C55-F59B-4F63-B2B2-53ED3567421D}" srcId="{AC124B8B-3C43-4988-8530-59132701CAD9}" destId="{A357D7D0-9F08-4C66-B057-0F6075BC86A5}" srcOrd="1" destOrd="0" parTransId="{ABF37EAD-6C31-4FF1-8FD0-8E5CE96CD1FA}" sibTransId="{EF946CA3-DABD-4542-A5D2-588693E3D99B}"/>
    <dgm:cxn modelId="{3467F88B-D788-4EE0-976E-FCD3ADEE6BCE}" type="presOf" srcId="{AC124B8B-3C43-4988-8530-59132701CAD9}" destId="{FFD0B6DD-457C-4CEE-A641-18BFD8CC4BFA}" srcOrd="0" destOrd="0" presId="urn:microsoft.com/office/officeart/2005/8/layout/matrix2"/>
    <dgm:cxn modelId="{1CEEEDB5-055B-4850-9BBD-5541022D0D5E}" srcId="{AC124B8B-3C43-4988-8530-59132701CAD9}" destId="{8367AFCE-5013-4D4F-A67A-FFF0D0EA6E35}" srcOrd="2" destOrd="0" parTransId="{A17AB7A9-3F0A-4409-AF5F-850BB0432E7E}" sibTransId="{63173495-0615-4D21-9CC5-AFAAE0D803C2}"/>
    <dgm:cxn modelId="{454B90B0-6FD8-4640-93ED-ECD331A36C8E}" type="presOf" srcId="{7EB107C4-1904-40F8-8AF2-1258D0574A83}" destId="{CCF4C8AE-2159-494C-8733-EC301C02CEB7}" srcOrd="0" destOrd="0" presId="urn:microsoft.com/office/officeart/2005/8/layout/matrix2"/>
    <dgm:cxn modelId="{B3D36CBB-A297-4C47-929D-5D0D82484445}" srcId="{AC124B8B-3C43-4988-8530-59132701CAD9}" destId="{7EB107C4-1904-40F8-8AF2-1258D0574A83}" srcOrd="0" destOrd="0" parTransId="{6AD30DD4-DD50-4819-A8EE-E5360EADF79C}" sibTransId="{FD3350CC-191A-4949-8D94-67504FD0E190}"/>
    <dgm:cxn modelId="{C0CD6B1F-4286-4305-9130-2220BB84C041}" type="presOf" srcId="{A357D7D0-9F08-4C66-B057-0F6075BC86A5}" destId="{C9E465B2-8562-4FD7-935B-ED75D537DE84}" srcOrd="0" destOrd="0" presId="urn:microsoft.com/office/officeart/2005/8/layout/matrix2"/>
    <dgm:cxn modelId="{2B666046-5EB8-4C25-AF7D-E1F0999EDDC8}" type="presOf" srcId="{055F0D1A-B6DB-4292-91D7-5189F580221D}" destId="{724516A0-D2A0-4241-AE6A-B1BE87FE7A77}" srcOrd="0" destOrd="0" presId="urn:microsoft.com/office/officeart/2005/8/layout/matrix2"/>
    <dgm:cxn modelId="{48694778-63BF-4536-8716-D62D9DFBB436}" type="presParOf" srcId="{FFD0B6DD-457C-4CEE-A641-18BFD8CC4BFA}" destId="{F48C4849-BF61-4D09-BE81-BCEA5BF2F1B1}" srcOrd="0" destOrd="0" presId="urn:microsoft.com/office/officeart/2005/8/layout/matrix2"/>
    <dgm:cxn modelId="{D7E36145-F518-4B07-8CF1-C5C44A32F904}" type="presParOf" srcId="{FFD0B6DD-457C-4CEE-A641-18BFD8CC4BFA}" destId="{CCF4C8AE-2159-494C-8733-EC301C02CEB7}" srcOrd="1" destOrd="0" presId="urn:microsoft.com/office/officeart/2005/8/layout/matrix2"/>
    <dgm:cxn modelId="{406F10AE-D57C-471F-A115-49395F90BC2B}" type="presParOf" srcId="{FFD0B6DD-457C-4CEE-A641-18BFD8CC4BFA}" destId="{C9E465B2-8562-4FD7-935B-ED75D537DE84}" srcOrd="2" destOrd="0" presId="urn:microsoft.com/office/officeart/2005/8/layout/matrix2"/>
    <dgm:cxn modelId="{A9E87B57-BD86-44F3-B8E5-42F500DF21BD}" type="presParOf" srcId="{FFD0B6DD-457C-4CEE-A641-18BFD8CC4BFA}" destId="{1D3479EF-8DB5-45CB-B5EC-669485461465}" srcOrd="3" destOrd="0" presId="urn:microsoft.com/office/officeart/2005/8/layout/matrix2"/>
    <dgm:cxn modelId="{F7A96A97-0BD5-4993-8A64-B4B595409F92}" type="presParOf" srcId="{FFD0B6DD-457C-4CEE-A641-18BFD8CC4BFA}" destId="{724516A0-D2A0-4241-AE6A-B1BE87FE7A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24B8B-3C43-4988-8530-59132701CAD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107C4-1904-40F8-8AF2-1258D0574A83}">
      <dgm:prSet phldrT="[Текст]"/>
      <dgm:spPr/>
      <dgm:t>
        <a:bodyPr/>
        <a:lstStyle/>
        <a:p>
          <a:pPr algn="ctr"/>
          <a:r>
            <a:rPr lang="en-US" dirty="0" smtClean="0"/>
            <a:t>S</a:t>
          </a:r>
          <a:endParaRPr lang="ru-RU" dirty="0"/>
        </a:p>
      </dgm:t>
    </dgm:pt>
    <dgm:pt modelId="{6AD30DD4-DD50-4819-A8EE-E5360EADF79C}" type="parTrans" cxnId="{B3D36CBB-A297-4C47-929D-5D0D82484445}">
      <dgm:prSet/>
      <dgm:spPr/>
      <dgm:t>
        <a:bodyPr/>
        <a:lstStyle/>
        <a:p>
          <a:endParaRPr lang="ru-RU"/>
        </a:p>
      </dgm:t>
    </dgm:pt>
    <dgm:pt modelId="{FD3350CC-191A-4949-8D94-67504FD0E190}" type="sibTrans" cxnId="{B3D36CBB-A297-4C47-929D-5D0D82484445}">
      <dgm:prSet/>
      <dgm:spPr/>
      <dgm:t>
        <a:bodyPr/>
        <a:lstStyle/>
        <a:p>
          <a:endParaRPr lang="ru-RU"/>
        </a:p>
      </dgm:t>
    </dgm:pt>
    <dgm:pt modelId="{A357D7D0-9F08-4C66-B057-0F6075BC86A5}">
      <dgm:prSet phldrT="[Текст]"/>
      <dgm:spPr/>
      <dgm:t>
        <a:bodyPr/>
        <a:lstStyle/>
        <a:p>
          <a:r>
            <a:rPr lang="en-US" dirty="0" smtClean="0"/>
            <a:t>W</a:t>
          </a:r>
          <a:endParaRPr lang="ru-RU" dirty="0"/>
        </a:p>
      </dgm:t>
    </dgm:pt>
    <dgm:pt modelId="{ABF37EAD-6C31-4FF1-8FD0-8E5CE96CD1FA}" type="parTrans" cxnId="{04B58C55-F59B-4F63-B2B2-53ED3567421D}">
      <dgm:prSet/>
      <dgm:spPr/>
      <dgm:t>
        <a:bodyPr/>
        <a:lstStyle/>
        <a:p>
          <a:endParaRPr lang="ru-RU"/>
        </a:p>
      </dgm:t>
    </dgm:pt>
    <dgm:pt modelId="{EF946CA3-DABD-4542-A5D2-588693E3D99B}" type="sibTrans" cxnId="{04B58C55-F59B-4F63-B2B2-53ED3567421D}">
      <dgm:prSet/>
      <dgm:spPr/>
      <dgm:t>
        <a:bodyPr/>
        <a:lstStyle/>
        <a:p>
          <a:endParaRPr lang="ru-RU"/>
        </a:p>
      </dgm:t>
    </dgm:pt>
    <dgm:pt modelId="{8367AFCE-5013-4D4F-A67A-FFF0D0EA6E35}">
      <dgm:prSet phldrT="[Текст]"/>
      <dgm:spPr/>
      <dgm:t>
        <a:bodyPr/>
        <a:lstStyle/>
        <a:p>
          <a:pPr algn="l"/>
          <a:r>
            <a:rPr lang="ru-RU" dirty="0" smtClean="0"/>
            <a:t>Наличие нормативно-правовой базы (Модельный..)</a:t>
          </a:r>
        </a:p>
        <a:p>
          <a:pPr algn="l"/>
          <a:r>
            <a:rPr lang="ru-RU" dirty="0" smtClean="0"/>
            <a:t>- Поддержка органов власти и муниципальных организаций</a:t>
          </a:r>
        </a:p>
        <a:p>
          <a:pPr algn="l"/>
          <a:r>
            <a:rPr lang="ru-RU" dirty="0" smtClean="0"/>
            <a:t>- Диверсификация услуг (инвестирование и повышение конкурентоспособности культурных услуг)</a:t>
          </a:r>
        </a:p>
        <a:p>
          <a:pPr algn="l"/>
          <a:r>
            <a:rPr lang="ru-RU" dirty="0" smtClean="0"/>
            <a:t>- Успешное самостоятельное привлечение социальных партнеров</a:t>
          </a:r>
        </a:p>
        <a:p>
          <a:pPr algn="l"/>
          <a:r>
            <a:rPr lang="ru-RU" dirty="0" smtClean="0"/>
            <a:t>-увеличение социальной рекламы</a:t>
          </a:r>
          <a:endParaRPr lang="ru-RU" dirty="0"/>
        </a:p>
      </dgm:t>
    </dgm:pt>
    <dgm:pt modelId="{A17AB7A9-3F0A-4409-AF5F-850BB0432E7E}" type="parTrans" cxnId="{1CEEEDB5-055B-4850-9BBD-5541022D0D5E}">
      <dgm:prSet/>
      <dgm:spPr/>
      <dgm:t>
        <a:bodyPr/>
        <a:lstStyle/>
        <a:p>
          <a:endParaRPr lang="ru-RU"/>
        </a:p>
      </dgm:t>
    </dgm:pt>
    <dgm:pt modelId="{63173495-0615-4D21-9CC5-AFAAE0D803C2}" type="sibTrans" cxnId="{1CEEEDB5-055B-4850-9BBD-5541022D0D5E}">
      <dgm:prSet/>
      <dgm:spPr/>
      <dgm:t>
        <a:bodyPr/>
        <a:lstStyle/>
        <a:p>
          <a:endParaRPr lang="ru-RU"/>
        </a:p>
      </dgm:t>
    </dgm:pt>
    <dgm:pt modelId="{055F0D1A-B6DB-4292-91D7-5189F580221D}">
      <dgm:prSet phldrT="[Текст]"/>
      <dgm:spPr/>
      <dgm:t>
        <a:bodyPr/>
        <a:lstStyle/>
        <a:p>
          <a:r>
            <a:rPr lang="en-US" dirty="0" smtClean="0"/>
            <a:t>T</a:t>
          </a:r>
          <a:endParaRPr lang="ru-RU" dirty="0"/>
        </a:p>
      </dgm:t>
    </dgm:pt>
    <dgm:pt modelId="{2962E71C-552C-4795-AA6B-FC503874D661}" type="parTrans" cxnId="{1521CBFC-2FAF-4684-AD93-7718E14097D3}">
      <dgm:prSet/>
      <dgm:spPr/>
      <dgm:t>
        <a:bodyPr/>
        <a:lstStyle/>
        <a:p>
          <a:endParaRPr lang="ru-RU"/>
        </a:p>
      </dgm:t>
    </dgm:pt>
    <dgm:pt modelId="{9AC76A9F-B737-494E-A875-4A52B4CCEC7B}" type="sibTrans" cxnId="{1521CBFC-2FAF-4684-AD93-7718E14097D3}">
      <dgm:prSet/>
      <dgm:spPr/>
      <dgm:t>
        <a:bodyPr/>
        <a:lstStyle/>
        <a:p>
          <a:endParaRPr lang="ru-RU"/>
        </a:p>
      </dgm:t>
    </dgm:pt>
    <dgm:pt modelId="{FFD0B6DD-457C-4CEE-A641-18BFD8CC4BFA}" type="pres">
      <dgm:prSet presAssocID="{AC124B8B-3C43-4988-8530-59132701CAD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C4849-BF61-4D09-BE81-BCEA5BF2F1B1}" type="pres">
      <dgm:prSet presAssocID="{AC124B8B-3C43-4988-8530-59132701CAD9}" presName="axisShape" presStyleLbl="bgShp" presStyleIdx="0" presStyleCnt="1"/>
      <dgm:spPr/>
    </dgm:pt>
    <dgm:pt modelId="{CCF4C8AE-2159-494C-8733-EC301C02CEB7}" type="pres">
      <dgm:prSet presAssocID="{AC124B8B-3C43-4988-8530-59132701CAD9}" presName="rect1" presStyleLbl="node1" presStyleIdx="0" presStyleCnt="4" custScaleX="75132" custScaleY="71806" custLinFactX="-15467" custLinFactNeighborX="-100000" custLinFactNeighborY="-56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465B2-8562-4FD7-935B-ED75D537DE84}" type="pres">
      <dgm:prSet presAssocID="{AC124B8B-3C43-4988-8530-59132701CAD9}" presName="rect2" presStyleLbl="node1" presStyleIdx="1" presStyleCnt="4" custScaleX="76083" custScaleY="68302" custLinFactNeighborX="56699" custLinFactNeighborY="10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479EF-8DB5-45CB-B5EC-669485461465}" type="pres">
      <dgm:prSet presAssocID="{AC124B8B-3C43-4988-8530-59132701CAD9}" presName="rect3" presStyleLbl="node1" presStyleIdx="2" presStyleCnt="4" custScaleX="235796" custScaleY="235796" custLinFactNeighborX="-5965" custLinFactNeighborY="-4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16A0-D2A0-4241-AE6A-B1BE87FE7A77}" type="pres">
      <dgm:prSet presAssocID="{AC124B8B-3C43-4988-8530-59132701CAD9}" presName="rect4" presStyleLbl="node1" presStyleIdx="3" presStyleCnt="4" custScaleX="75132" custScaleY="75132" custLinFactNeighborX="40064" custLinFactNeighborY="14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1CBFC-2FAF-4684-AD93-7718E14097D3}" srcId="{AC124B8B-3C43-4988-8530-59132701CAD9}" destId="{055F0D1A-B6DB-4292-91D7-5189F580221D}" srcOrd="3" destOrd="0" parTransId="{2962E71C-552C-4795-AA6B-FC503874D661}" sibTransId="{9AC76A9F-B737-494E-A875-4A52B4CCEC7B}"/>
    <dgm:cxn modelId="{EC905FC3-2E33-4703-9A2A-7C715AF661AE}" type="presOf" srcId="{A357D7D0-9F08-4C66-B057-0F6075BC86A5}" destId="{C9E465B2-8562-4FD7-935B-ED75D537DE84}" srcOrd="0" destOrd="0" presId="urn:microsoft.com/office/officeart/2005/8/layout/matrix2"/>
    <dgm:cxn modelId="{A2BE4E9A-4BCA-4052-9B53-824EDB1AD156}" type="presOf" srcId="{AC124B8B-3C43-4988-8530-59132701CAD9}" destId="{FFD0B6DD-457C-4CEE-A641-18BFD8CC4BFA}" srcOrd="0" destOrd="0" presId="urn:microsoft.com/office/officeart/2005/8/layout/matrix2"/>
    <dgm:cxn modelId="{2F82B07D-7C20-4917-8293-6D19EDA24677}" type="presOf" srcId="{8367AFCE-5013-4D4F-A67A-FFF0D0EA6E35}" destId="{1D3479EF-8DB5-45CB-B5EC-669485461465}" srcOrd="0" destOrd="0" presId="urn:microsoft.com/office/officeart/2005/8/layout/matrix2"/>
    <dgm:cxn modelId="{04B58C55-F59B-4F63-B2B2-53ED3567421D}" srcId="{AC124B8B-3C43-4988-8530-59132701CAD9}" destId="{A357D7D0-9F08-4C66-B057-0F6075BC86A5}" srcOrd="1" destOrd="0" parTransId="{ABF37EAD-6C31-4FF1-8FD0-8E5CE96CD1FA}" sibTransId="{EF946CA3-DABD-4542-A5D2-588693E3D99B}"/>
    <dgm:cxn modelId="{1CEEEDB5-055B-4850-9BBD-5541022D0D5E}" srcId="{AC124B8B-3C43-4988-8530-59132701CAD9}" destId="{8367AFCE-5013-4D4F-A67A-FFF0D0EA6E35}" srcOrd="2" destOrd="0" parTransId="{A17AB7A9-3F0A-4409-AF5F-850BB0432E7E}" sibTransId="{63173495-0615-4D21-9CC5-AFAAE0D803C2}"/>
    <dgm:cxn modelId="{69004499-922B-43A7-BDED-934AB1DA6A02}" type="presOf" srcId="{7EB107C4-1904-40F8-8AF2-1258D0574A83}" destId="{CCF4C8AE-2159-494C-8733-EC301C02CEB7}" srcOrd="0" destOrd="0" presId="urn:microsoft.com/office/officeart/2005/8/layout/matrix2"/>
    <dgm:cxn modelId="{3E194AB0-20A7-4F02-81A9-136E11073602}" type="presOf" srcId="{055F0D1A-B6DB-4292-91D7-5189F580221D}" destId="{724516A0-D2A0-4241-AE6A-B1BE87FE7A77}" srcOrd="0" destOrd="0" presId="urn:microsoft.com/office/officeart/2005/8/layout/matrix2"/>
    <dgm:cxn modelId="{B3D36CBB-A297-4C47-929D-5D0D82484445}" srcId="{AC124B8B-3C43-4988-8530-59132701CAD9}" destId="{7EB107C4-1904-40F8-8AF2-1258D0574A83}" srcOrd="0" destOrd="0" parTransId="{6AD30DD4-DD50-4819-A8EE-E5360EADF79C}" sibTransId="{FD3350CC-191A-4949-8D94-67504FD0E190}"/>
    <dgm:cxn modelId="{15664FFB-DCCA-4BF7-8553-D79BC907852F}" type="presParOf" srcId="{FFD0B6DD-457C-4CEE-A641-18BFD8CC4BFA}" destId="{F48C4849-BF61-4D09-BE81-BCEA5BF2F1B1}" srcOrd="0" destOrd="0" presId="urn:microsoft.com/office/officeart/2005/8/layout/matrix2"/>
    <dgm:cxn modelId="{8B8E6A19-9666-4E43-8D08-12AD1226B7F2}" type="presParOf" srcId="{FFD0B6DD-457C-4CEE-A641-18BFD8CC4BFA}" destId="{CCF4C8AE-2159-494C-8733-EC301C02CEB7}" srcOrd="1" destOrd="0" presId="urn:microsoft.com/office/officeart/2005/8/layout/matrix2"/>
    <dgm:cxn modelId="{82E119B1-1A82-49EF-8BCD-2F0D55D01142}" type="presParOf" srcId="{FFD0B6DD-457C-4CEE-A641-18BFD8CC4BFA}" destId="{C9E465B2-8562-4FD7-935B-ED75D537DE84}" srcOrd="2" destOrd="0" presId="urn:microsoft.com/office/officeart/2005/8/layout/matrix2"/>
    <dgm:cxn modelId="{4CD25FDC-FEB6-44A0-82F2-461D4EE0AC2E}" type="presParOf" srcId="{FFD0B6DD-457C-4CEE-A641-18BFD8CC4BFA}" destId="{1D3479EF-8DB5-45CB-B5EC-669485461465}" srcOrd="3" destOrd="0" presId="urn:microsoft.com/office/officeart/2005/8/layout/matrix2"/>
    <dgm:cxn modelId="{1DC36CE1-9A0C-4493-A28C-CDEB8CFCA3BE}" type="presParOf" srcId="{FFD0B6DD-457C-4CEE-A641-18BFD8CC4BFA}" destId="{724516A0-D2A0-4241-AE6A-B1BE87FE7A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24B8B-3C43-4988-8530-59132701CAD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107C4-1904-40F8-8AF2-1258D0574A83}">
      <dgm:prSet phldrT="[Текст]"/>
      <dgm:spPr/>
      <dgm:t>
        <a:bodyPr/>
        <a:lstStyle/>
        <a:p>
          <a:pPr algn="l"/>
          <a:r>
            <a:rPr lang="en-US" dirty="0" smtClean="0"/>
            <a:t>        S</a:t>
          </a:r>
          <a:endParaRPr lang="ru-RU" dirty="0"/>
        </a:p>
      </dgm:t>
    </dgm:pt>
    <dgm:pt modelId="{6AD30DD4-DD50-4819-A8EE-E5360EADF79C}" type="parTrans" cxnId="{B3D36CBB-A297-4C47-929D-5D0D82484445}">
      <dgm:prSet/>
      <dgm:spPr/>
      <dgm:t>
        <a:bodyPr/>
        <a:lstStyle/>
        <a:p>
          <a:endParaRPr lang="ru-RU"/>
        </a:p>
      </dgm:t>
    </dgm:pt>
    <dgm:pt modelId="{FD3350CC-191A-4949-8D94-67504FD0E190}" type="sibTrans" cxnId="{B3D36CBB-A297-4C47-929D-5D0D82484445}">
      <dgm:prSet/>
      <dgm:spPr/>
      <dgm:t>
        <a:bodyPr/>
        <a:lstStyle/>
        <a:p>
          <a:endParaRPr lang="ru-RU"/>
        </a:p>
      </dgm:t>
    </dgm:pt>
    <dgm:pt modelId="{A357D7D0-9F08-4C66-B057-0F6075BC86A5}">
      <dgm:prSet phldrT="[Текст]"/>
      <dgm:spPr/>
      <dgm:t>
        <a:bodyPr/>
        <a:lstStyle/>
        <a:p>
          <a:pPr algn="ctr"/>
          <a:r>
            <a:rPr lang="en-US" dirty="0" smtClean="0"/>
            <a:t>W</a:t>
          </a:r>
          <a:endParaRPr lang="ru-RU" dirty="0"/>
        </a:p>
      </dgm:t>
    </dgm:pt>
    <dgm:pt modelId="{ABF37EAD-6C31-4FF1-8FD0-8E5CE96CD1FA}" type="parTrans" cxnId="{04B58C55-F59B-4F63-B2B2-53ED3567421D}">
      <dgm:prSet/>
      <dgm:spPr/>
      <dgm:t>
        <a:bodyPr/>
        <a:lstStyle/>
        <a:p>
          <a:endParaRPr lang="ru-RU"/>
        </a:p>
      </dgm:t>
    </dgm:pt>
    <dgm:pt modelId="{EF946CA3-DABD-4542-A5D2-588693E3D99B}" type="sibTrans" cxnId="{04B58C55-F59B-4F63-B2B2-53ED3567421D}">
      <dgm:prSet/>
      <dgm:spPr/>
      <dgm:t>
        <a:bodyPr/>
        <a:lstStyle/>
        <a:p>
          <a:endParaRPr lang="ru-RU"/>
        </a:p>
      </dgm:t>
    </dgm:pt>
    <dgm:pt modelId="{8367AFCE-5013-4D4F-A67A-FFF0D0EA6E35}">
      <dgm:prSet phldrT="[Текст]"/>
      <dgm:spPr/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A17AB7A9-3F0A-4409-AF5F-850BB0432E7E}" type="parTrans" cxnId="{1CEEEDB5-055B-4850-9BBD-5541022D0D5E}">
      <dgm:prSet/>
      <dgm:spPr/>
      <dgm:t>
        <a:bodyPr/>
        <a:lstStyle/>
        <a:p>
          <a:endParaRPr lang="ru-RU"/>
        </a:p>
      </dgm:t>
    </dgm:pt>
    <dgm:pt modelId="{63173495-0615-4D21-9CC5-AFAAE0D803C2}" type="sibTrans" cxnId="{1CEEEDB5-055B-4850-9BBD-5541022D0D5E}">
      <dgm:prSet/>
      <dgm:spPr/>
      <dgm:t>
        <a:bodyPr/>
        <a:lstStyle/>
        <a:p>
          <a:endParaRPr lang="ru-RU"/>
        </a:p>
      </dgm:t>
    </dgm:pt>
    <dgm:pt modelId="{055F0D1A-B6DB-4292-91D7-5189F580221D}">
      <dgm:prSet phldrT="[Текст]"/>
      <dgm:spPr/>
      <dgm:t>
        <a:bodyPr/>
        <a:lstStyle/>
        <a:p>
          <a:pPr algn="l"/>
          <a:r>
            <a:rPr lang="ru-RU" dirty="0" smtClean="0"/>
            <a:t>Отсутствие достаточного финансирования</a:t>
          </a:r>
        </a:p>
        <a:p>
          <a:pPr algn="l"/>
          <a:r>
            <a:rPr lang="ru-RU" dirty="0" smtClean="0"/>
            <a:t>Конкуренция на рынке культурных предложений</a:t>
          </a:r>
        </a:p>
        <a:p>
          <a:pPr algn="l"/>
          <a:r>
            <a:rPr lang="ru-RU" dirty="0" smtClean="0"/>
            <a:t>Стремительно меняющиеся запросы современных горожан</a:t>
          </a:r>
        </a:p>
        <a:p>
          <a:pPr algn="l"/>
          <a:r>
            <a:rPr lang="ru-RU" dirty="0" smtClean="0"/>
            <a:t>Повышенные требования по отношению к качеству предоставляемых услуг.</a:t>
          </a:r>
          <a:endParaRPr lang="ru-RU" dirty="0"/>
        </a:p>
      </dgm:t>
    </dgm:pt>
    <dgm:pt modelId="{2962E71C-552C-4795-AA6B-FC503874D661}" type="parTrans" cxnId="{1521CBFC-2FAF-4684-AD93-7718E14097D3}">
      <dgm:prSet/>
      <dgm:spPr/>
      <dgm:t>
        <a:bodyPr/>
        <a:lstStyle/>
        <a:p>
          <a:endParaRPr lang="ru-RU"/>
        </a:p>
      </dgm:t>
    </dgm:pt>
    <dgm:pt modelId="{9AC76A9F-B737-494E-A875-4A52B4CCEC7B}" type="sibTrans" cxnId="{1521CBFC-2FAF-4684-AD93-7718E14097D3}">
      <dgm:prSet/>
      <dgm:spPr/>
      <dgm:t>
        <a:bodyPr/>
        <a:lstStyle/>
        <a:p>
          <a:endParaRPr lang="ru-RU"/>
        </a:p>
      </dgm:t>
    </dgm:pt>
    <dgm:pt modelId="{FFD0B6DD-457C-4CEE-A641-18BFD8CC4BFA}" type="pres">
      <dgm:prSet presAssocID="{AC124B8B-3C43-4988-8530-59132701CAD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C4849-BF61-4D09-BE81-BCEA5BF2F1B1}" type="pres">
      <dgm:prSet presAssocID="{AC124B8B-3C43-4988-8530-59132701CAD9}" presName="axisShape" presStyleLbl="bgShp" presStyleIdx="0" presStyleCnt="1" custLinFactNeighborX="-28" custLinFactNeighborY="12754"/>
      <dgm:spPr/>
    </dgm:pt>
    <dgm:pt modelId="{CCF4C8AE-2159-494C-8733-EC301C02CEB7}" type="pres">
      <dgm:prSet presAssocID="{AC124B8B-3C43-4988-8530-59132701CAD9}" presName="rect1" presStyleLbl="node1" presStyleIdx="0" presStyleCnt="4" custScaleX="90910" custScaleY="86886" custLinFactNeighborX="-60974" custLinFactNeighborY="54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465B2-8562-4FD7-935B-ED75D537DE84}" type="pres">
      <dgm:prSet presAssocID="{AC124B8B-3C43-4988-8530-59132701CAD9}" presName="rect2" presStyleLbl="node1" presStyleIdx="1" presStyleCnt="4" custScaleX="83691" custScaleY="75132" custLinFactNeighborX="92483" custLinFactNeighborY="-22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479EF-8DB5-45CB-B5EC-669485461465}" type="pres">
      <dgm:prSet presAssocID="{AC124B8B-3C43-4988-8530-59132701CAD9}" presName="rect3" presStyleLbl="node1" presStyleIdx="2" presStyleCnt="4" custScaleX="90910" custScaleY="90910" custLinFactNeighborX="-65106" custLinFactNeighborY="13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16A0-D2A0-4241-AE6A-B1BE87FE7A77}" type="pres">
      <dgm:prSet presAssocID="{AC124B8B-3C43-4988-8530-59132701CAD9}" presName="rect4" presStyleLbl="node1" presStyleIdx="3" presStyleCnt="4" custScaleX="214360" custScaleY="206612" custLinFactX="49913" custLinFactNeighborX="100000" custLinFactNeighborY="23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1CBFC-2FAF-4684-AD93-7718E14097D3}" srcId="{AC124B8B-3C43-4988-8530-59132701CAD9}" destId="{055F0D1A-B6DB-4292-91D7-5189F580221D}" srcOrd="3" destOrd="0" parTransId="{2962E71C-552C-4795-AA6B-FC503874D661}" sibTransId="{9AC76A9F-B737-494E-A875-4A52B4CCEC7B}"/>
    <dgm:cxn modelId="{07786247-252F-429C-8E6A-6355980F4717}" type="presOf" srcId="{055F0D1A-B6DB-4292-91D7-5189F580221D}" destId="{724516A0-D2A0-4241-AE6A-B1BE87FE7A77}" srcOrd="0" destOrd="0" presId="urn:microsoft.com/office/officeart/2005/8/layout/matrix2"/>
    <dgm:cxn modelId="{1FD67458-536F-4B06-A594-515BAE1EF691}" type="presOf" srcId="{A357D7D0-9F08-4C66-B057-0F6075BC86A5}" destId="{C9E465B2-8562-4FD7-935B-ED75D537DE84}" srcOrd="0" destOrd="0" presId="urn:microsoft.com/office/officeart/2005/8/layout/matrix2"/>
    <dgm:cxn modelId="{907F42A2-934E-419C-BCCF-DCFF1B42316F}" type="presOf" srcId="{7EB107C4-1904-40F8-8AF2-1258D0574A83}" destId="{CCF4C8AE-2159-494C-8733-EC301C02CEB7}" srcOrd="0" destOrd="0" presId="urn:microsoft.com/office/officeart/2005/8/layout/matrix2"/>
    <dgm:cxn modelId="{04B58C55-F59B-4F63-B2B2-53ED3567421D}" srcId="{AC124B8B-3C43-4988-8530-59132701CAD9}" destId="{A357D7D0-9F08-4C66-B057-0F6075BC86A5}" srcOrd="1" destOrd="0" parTransId="{ABF37EAD-6C31-4FF1-8FD0-8E5CE96CD1FA}" sibTransId="{EF946CA3-DABD-4542-A5D2-588693E3D99B}"/>
    <dgm:cxn modelId="{ACCF3D3C-0D7D-468D-A61E-802CA1EE97DD}" type="presOf" srcId="{8367AFCE-5013-4D4F-A67A-FFF0D0EA6E35}" destId="{1D3479EF-8DB5-45CB-B5EC-669485461465}" srcOrd="0" destOrd="0" presId="urn:microsoft.com/office/officeart/2005/8/layout/matrix2"/>
    <dgm:cxn modelId="{1CEEEDB5-055B-4850-9BBD-5541022D0D5E}" srcId="{AC124B8B-3C43-4988-8530-59132701CAD9}" destId="{8367AFCE-5013-4D4F-A67A-FFF0D0EA6E35}" srcOrd="2" destOrd="0" parTransId="{A17AB7A9-3F0A-4409-AF5F-850BB0432E7E}" sibTransId="{63173495-0615-4D21-9CC5-AFAAE0D803C2}"/>
    <dgm:cxn modelId="{B3D36CBB-A297-4C47-929D-5D0D82484445}" srcId="{AC124B8B-3C43-4988-8530-59132701CAD9}" destId="{7EB107C4-1904-40F8-8AF2-1258D0574A83}" srcOrd="0" destOrd="0" parTransId="{6AD30DD4-DD50-4819-A8EE-E5360EADF79C}" sibTransId="{FD3350CC-191A-4949-8D94-67504FD0E190}"/>
    <dgm:cxn modelId="{9035105D-8873-4934-A955-02C9065EE774}" type="presOf" srcId="{AC124B8B-3C43-4988-8530-59132701CAD9}" destId="{FFD0B6DD-457C-4CEE-A641-18BFD8CC4BFA}" srcOrd="0" destOrd="0" presId="urn:microsoft.com/office/officeart/2005/8/layout/matrix2"/>
    <dgm:cxn modelId="{936F692F-E7A4-478C-B064-CACFDBA7C790}" type="presParOf" srcId="{FFD0B6DD-457C-4CEE-A641-18BFD8CC4BFA}" destId="{F48C4849-BF61-4D09-BE81-BCEA5BF2F1B1}" srcOrd="0" destOrd="0" presId="urn:microsoft.com/office/officeart/2005/8/layout/matrix2"/>
    <dgm:cxn modelId="{FCC60B22-E433-452A-9854-F064D7E0CD4D}" type="presParOf" srcId="{FFD0B6DD-457C-4CEE-A641-18BFD8CC4BFA}" destId="{CCF4C8AE-2159-494C-8733-EC301C02CEB7}" srcOrd="1" destOrd="0" presId="urn:microsoft.com/office/officeart/2005/8/layout/matrix2"/>
    <dgm:cxn modelId="{488C0CE2-E94D-44EC-A7F0-20BA3CA7710D}" type="presParOf" srcId="{FFD0B6DD-457C-4CEE-A641-18BFD8CC4BFA}" destId="{C9E465B2-8562-4FD7-935B-ED75D537DE84}" srcOrd="2" destOrd="0" presId="urn:microsoft.com/office/officeart/2005/8/layout/matrix2"/>
    <dgm:cxn modelId="{6EBD6382-F736-42A9-BB3D-5C9325D61908}" type="presParOf" srcId="{FFD0B6DD-457C-4CEE-A641-18BFD8CC4BFA}" destId="{1D3479EF-8DB5-45CB-B5EC-669485461465}" srcOrd="3" destOrd="0" presId="urn:microsoft.com/office/officeart/2005/8/layout/matrix2"/>
    <dgm:cxn modelId="{E7F88707-30EE-44D8-A70E-FCEA4A143C4B}" type="presParOf" srcId="{FFD0B6DD-457C-4CEE-A641-18BFD8CC4BFA}" destId="{724516A0-D2A0-4241-AE6A-B1BE87FE7A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C4849-BF61-4D09-BE81-BCEA5BF2F1B1}">
      <dsp:nvSpPr>
        <dsp:cNvPr id="0" name=""/>
        <dsp:cNvSpPr/>
      </dsp:nvSpPr>
      <dsp:spPr>
        <a:xfrm>
          <a:off x="2050385" y="357314"/>
          <a:ext cx="4937125" cy="49371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4C8AE-2159-494C-8733-EC301C02CEB7}">
      <dsp:nvSpPr>
        <dsp:cNvPr id="0" name=""/>
        <dsp:cNvSpPr/>
      </dsp:nvSpPr>
      <dsp:spPr>
        <a:xfrm>
          <a:off x="0" y="-357314"/>
          <a:ext cx="4233268" cy="4045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-площадь библиотеки- 617, 6кв.м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тренд на изменение основных направлений библиотеки (культурно-просветительский центр, коммуникационная площадка, информационный агент, хранитель культурного наследия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-спальный района города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положительный опыт работы с молодежью. ( данные о количество пользователей.)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-опыт проведения интерактивных  мероприятий.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-сильная команда профессионалов (персональная заинтересованность руководителя)</a:t>
          </a:r>
          <a:endParaRPr lang="ru-RU" sz="1500" kern="1200" dirty="0"/>
        </a:p>
      </dsp:txBody>
      <dsp:txXfrm>
        <a:off x="0" y="-357314"/>
        <a:ext cx="4233268" cy="4045934"/>
      </dsp:txXfrm>
    </dsp:sp>
    <dsp:sp modelId="{C9E465B2-8562-4FD7-935B-ED75D537DE84}">
      <dsp:nvSpPr>
        <dsp:cNvPr id="0" name=""/>
        <dsp:cNvSpPr/>
      </dsp:nvSpPr>
      <dsp:spPr>
        <a:xfrm>
          <a:off x="6047630" y="1202254"/>
          <a:ext cx="1502525" cy="1348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</a:t>
          </a:r>
          <a:endParaRPr lang="ru-RU" sz="1500" kern="1200" dirty="0"/>
        </a:p>
      </dsp:txBody>
      <dsp:txXfrm>
        <a:off x="6047630" y="1202254"/>
        <a:ext cx="1502525" cy="1348862"/>
      </dsp:txXfrm>
    </dsp:sp>
    <dsp:sp modelId="{1D3479EF-8DB5-45CB-B5EC-669485461465}">
      <dsp:nvSpPr>
        <dsp:cNvPr id="0" name=""/>
        <dsp:cNvSpPr/>
      </dsp:nvSpPr>
      <dsp:spPr>
        <a:xfrm>
          <a:off x="2893063" y="3305010"/>
          <a:ext cx="1632114" cy="1632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</a:t>
          </a:r>
          <a:endParaRPr lang="ru-RU" sz="1500" kern="1200" dirty="0"/>
        </a:p>
      </dsp:txBody>
      <dsp:txXfrm>
        <a:off x="2893063" y="3305010"/>
        <a:ext cx="1632114" cy="1632114"/>
      </dsp:txXfrm>
    </dsp:sp>
    <dsp:sp modelId="{724516A0-D2A0-4241-AE6A-B1BE87FE7A77}">
      <dsp:nvSpPr>
        <dsp:cNvPr id="0" name=""/>
        <dsp:cNvSpPr/>
      </dsp:nvSpPr>
      <dsp:spPr>
        <a:xfrm>
          <a:off x="5728504" y="3272607"/>
          <a:ext cx="1483744" cy="1483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</a:t>
          </a:r>
          <a:endParaRPr lang="ru-RU" sz="1500" kern="1200" dirty="0"/>
        </a:p>
      </dsp:txBody>
      <dsp:txXfrm>
        <a:off x="5728504" y="3272607"/>
        <a:ext cx="1483744" cy="14837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C4849-BF61-4D09-BE81-BCEA5BF2F1B1}">
      <dsp:nvSpPr>
        <dsp:cNvPr id="0" name=""/>
        <dsp:cNvSpPr/>
      </dsp:nvSpPr>
      <dsp:spPr>
        <a:xfrm>
          <a:off x="1003631" y="509985"/>
          <a:ext cx="4937125" cy="49371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4C8AE-2159-494C-8733-EC301C02CEB7}">
      <dsp:nvSpPr>
        <dsp:cNvPr id="0" name=""/>
        <dsp:cNvSpPr/>
      </dsp:nvSpPr>
      <dsp:spPr>
        <a:xfrm>
          <a:off x="651199" y="484272"/>
          <a:ext cx="1795336" cy="1715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       S</a:t>
          </a:r>
          <a:endParaRPr lang="ru-RU" sz="1900" kern="1200" dirty="0"/>
        </a:p>
      </dsp:txBody>
      <dsp:txXfrm>
        <a:off x="651199" y="484272"/>
        <a:ext cx="1795336" cy="1715868"/>
      </dsp:txXfrm>
    </dsp:sp>
    <dsp:sp modelId="{C9E465B2-8562-4FD7-935B-ED75D537DE84}">
      <dsp:nvSpPr>
        <dsp:cNvPr id="0" name=""/>
        <dsp:cNvSpPr/>
      </dsp:nvSpPr>
      <dsp:spPr>
        <a:xfrm>
          <a:off x="3042498" y="-298952"/>
          <a:ext cx="5187101" cy="4656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 Непривлекательное пространство для молодых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Устаревшая материально-техническая база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Низкая мотивация специалистов к инновационным формам работы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Недостаточное финансирование на приобретение адаптированной литературы, электронных библиотек и периодических изданий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Конкуренция со стороны муниципальных учреждений культуры(других ведомств сферы культуры и различных ведомств социальной сферы)</a:t>
          </a:r>
          <a:endParaRPr lang="ru-RU" sz="1900" kern="1200" dirty="0"/>
        </a:p>
      </dsp:txBody>
      <dsp:txXfrm>
        <a:off x="3042498" y="-298952"/>
        <a:ext cx="5187101" cy="4656617"/>
      </dsp:txXfrm>
    </dsp:sp>
    <dsp:sp modelId="{1D3479EF-8DB5-45CB-B5EC-669485461465}">
      <dsp:nvSpPr>
        <dsp:cNvPr id="0" name=""/>
        <dsp:cNvSpPr/>
      </dsp:nvSpPr>
      <dsp:spPr>
        <a:xfrm>
          <a:off x="586414" y="3217909"/>
          <a:ext cx="1632114" cy="1632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</a:t>
          </a:r>
          <a:endParaRPr lang="ru-RU" sz="1900" kern="1200" dirty="0"/>
        </a:p>
      </dsp:txBody>
      <dsp:txXfrm>
        <a:off x="586414" y="3217909"/>
        <a:ext cx="1632114" cy="1632114"/>
      </dsp:txXfrm>
    </dsp:sp>
    <dsp:sp modelId="{724516A0-D2A0-4241-AE6A-B1BE87FE7A77}">
      <dsp:nvSpPr>
        <dsp:cNvPr id="0" name=""/>
        <dsp:cNvSpPr/>
      </dsp:nvSpPr>
      <dsp:spPr>
        <a:xfrm>
          <a:off x="6745855" y="3453380"/>
          <a:ext cx="1483744" cy="1483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</a:t>
          </a:r>
          <a:endParaRPr lang="ru-RU" sz="1900" kern="1200" dirty="0"/>
        </a:p>
      </dsp:txBody>
      <dsp:txXfrm>
        <a:off x="6745855" y="3453380"/>
        <a:ext cx="1483744" cy="14837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C4849-BF61-4D09-BE81-BCEA5BF2F1B1}">
      <dsp:nvSpPr>
        <dsp:cNvPr id="0" name=""/>
        <dsp:cNvSpPr/>
      </dsp:nvSpPr>
      <dsp:spPr>
        <a:xfrm>
          <a:off x="2156222" y="-509985"/>
          <a:ext cx="4937125" cy="49371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4C8AE-2159-494C-8733-EC301C02CEB7}">
      <dsp:nvSpPr>
        <dsp:cNvPr id="0" name=""/>
        <dsp:cNvSpPr/>
      </dsp:nvSpPr>
      <dsp:spPr>
        <a:xfrm>
          <a:off x="442388" y="0"/>
          <a:ext cx="1483744" cy="1418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</a:t>
          </a:r>
          <a:endParaRPr lang="ru-RU" sz="2100" kern="1200" dirty="0"/>
        </a:p>
      </dsp:txBody>
      <dsp:txXfrm>
        <a:off x="442388" y="0"/>
        <a:ext cx="1483744" cy="1418060"/>
      </dsp:txXfrm>
    </dsp:sp>
    <dsp:sp modelId="{C9E465B2-8562-4FD7-935B-ED75D537DE84}">
      <dsp:nvSpPr>
        <dsp:cNvPr id="0" name=""/>
        <dsp:cNvSpPr/>
      </dsp:nvSpPr>
      <dsp:spPr>
        <a:xfrm>
          <a:off x="6153467" y="334954"/>
          <a:ext cx="1502525" cy="1348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</a:t>
          </a:r>
          <a:endParaRPr lang="ru-RU" sz="2100" kern="1200" dirty="0"/>
        </a:p>
      </dsp:txBody>
      <dsp:txXfrm>
        <a:off x="6153467" y="334954"/>
        <a:ext cx="1502525" cy="1348862"/>
      </dsp:txXfrm>
    </dsp:sp>
    <dsp:sp modelId="{1D3479EF-8DB5-45CB-B5EC-669485461465}">
      <dsp:nvSpPr>
        <dsp:cNvPr id="0" name=""/>
        <dsp:cNvSpPr/>
      </dsp:nvSpPr>
      <dsp:spPr>
        <a:xfrm>
          <a:off x="1018452" y="697635"/>
          <a:ext cx="4656617" cy="4656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Наличие нормативно-правовой базы (Модельный..)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Поддержка органов власти и муниципальных организаций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Диверсификация услуг (инвестирование и повышение конкурентоспособности культурных услуг)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Успешное самостоятельное привлечение социальных партнеров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-увеличение социальной рекламы</a:t>
          </a:r>
          <a:endParaRPr lang="ru-RU" sz="2100" kern="1200" dirty="0"/>
        </a:p>
      </dsp:txBody>
      <dsp:txXfrm>
        <a:off x="1018452" y="697635"/>
        <a:ext cx="4656617" cy="4656617"/>
      </dsp:txXfrm>
    </dsp:sp>
    <dsp:sp modelId="{724516A0-D2A0-4241-AE6A-B1BE87FE7A77}">
      <dsp:nvSpPr>
        <dsp:cNvPr id="0" name=""/>
        <dsp:cNvSpPr/>
      </dsp:nvSpPr>
      <dsp:spPr>
        <a:xfrm>
          <a:off x="5834341" y="2405308"/>
          <a:ext cx="1483744" cy="1483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</a:t>
          </a:r>
          <a:endParaRPr lang="ru-RU" sz="2100" kern="1200" dirty="0"/>
        </a:p>
      </dsp:txBody>
      <dsp:txXfrm>
        <a:off x="5834341" y="2405308"/>
        <a:ext cx="1483744" cy="14837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C4849-BF61-4D09-BE81-BCEA5BF2F1B1}">
      <dsp:nvSpPr>
        <dsp:cNvPr id="0" name=""/>
        <dsp:cNvSpPr/>
      </dsp:nvSpPr>
      <dsp:spPr>
        <a:xfrm>
          <a:off x="1240702" y="0"/>
          <a:ext cx="4937125" cy="49371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4C8AE-2159-494C-8733-EC301C02CEB7}">
      <dsp:nvSpPr>
        <dsp:cNvPr id="0" name=""/>
        <dsp:cNvSpPr/>
      </dsp:nvSpPr>
      <dsp:spPr>
        <a:xfrm>
          <a:off x="448609" y="191757"/>
          <a:ext cx="1795336" cy="1715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       S</a:t>
          </a:r>
          <a:endParaRPr lang="ru-RU" sz="2200" kern="1200" dirty="0"/>
        </a:p>
      </dsp:txBody>
      <dsp:txXfrm>
        <a:off x="448609" y="191757"/>
        <a:ext cx="1795336" cy="1715868"/>
      </dsp:txXfrm>
    </dsp:sp>
    <dsp:sp modelId="{C9E465B2-8562-4FD7-935B-ED75D537DE84}">
      <dsp:nvSpPr>
        <dsp:cNvPr id="0" name=""/>
        <dsp:cNvSpPr/>
      </dsp:nvSpPr>
      <dsp:spPr>
        <a:xfrm>
          <a:off x="5870885" y="0"/>
          <a:ext cx="1652771" cy="1483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</a:t>
          </a:r>
          <a:endParaRPr lang="ru-RU" sz="2200" kern="1200" dirty="0"/>
        </a:p>
      </dsp:txBody>
      <dsp:txXfrm>
        <a:off x="5870885" y="0"/>
        <a:ext cx="1652771" cy="1483744"/>
      </dsp:txXfrm>
    </dsp:sp>
    <dsp:sp modelId="{1D3479EF-8DB5-45CB-B5EC-669485461465}">
      <dsp:nvSpPr>
        <dsp:cNvPr id="0" name=""/>
        <dsp:cNvSpPr/>
      </dsp:nvSpPr>
      <dsp:spPr>
        <a:xfrm>
          <a:off x="367008" y="2630440"/>
          <a:ext cx="1795336" cy="1795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</a:t>
          </a:r>
          <a:endParaRPr lang="ru-RU" sz="2200" kern="1200" dirty="0"/>
        </a:p>
      </dsp:txBody>
      <dsp:txXfrm>
        <a:off x="367008" y="2630440"/>
        <a:ext cx="1795336" cy="1795336"/>
      </dsp:txXfrm>
    </dsp:sp>
    <dsp:sp modelId="{724516A0-D2A0-4241-AE6A-B1BE87FE7A77}">
      <dsp:nvSpPr>
        <dsp:cNvPr id="0" name=""/>
        <dsp:cNvSpPr/>
      </dsp:nvSpPr>
      <dsp:spPr>
        <a:xfrm>
          <a:off x="3996311" y="1222748"/>
          <a:ext cx="4233288" cy="4080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Отсутствие достаточного финансирования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Конкуренция на рынке культурных предложений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Стремительно меняющиеся запросы современных горожан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Повышенные требования по отношению к качеству предоставляемых услуг.</a:t>
          </a:r>
          <a:endParaRPr lang="ru-RU" sz="2200" kern="1200" dirty="0"/>
        </a:p>
      </dsp:txBody>
      <dsp:txXfrm>
        <a:off x="3996311" y="1222748"/>
        <a:ext cx="4233288" cy="4080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7182-ED0F-4463-ACFE-E6268F34F6B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796CD-406B-4430-B31C-20E4B906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96CD-406B-4430-B31C-20E4B90690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E4A4B7-C87B-4727-B698-81297A3C8727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3E062D-F1E9-49A9-894E-83C1FBEEF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6858000" cy="3536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исследования и оценки потенциального влияния модельной муниципальной библиотеки на развитие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инфраструктуры соответствующей территории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8008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Опарина Надежда Прокопьевна, к.п.н., доцент кафедры библиотечных ресурсов СГИК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3E43CE5-569E-4533-81D6-92B42DAD14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653136"/>
            <a:ext cx="7416824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Пример: </a:t>
            </a:r>
            <a:r>
              <a:rPr lang="ru-RU" dirty="0" err="1" smtClean="0">
                <a:solidFill>
                  <a:srgbClr val="C00000"/>
                </a:solidFill>
              </a:rPr>
              <a:t>социокультурная</a:t>
            </a:r>
            <a:r>
              <a:rPr lang="ru-RU" dirty="0" smtClean="0">
                <a:solidFill>
                  <a:srgbClr val="C00000"/>
                </a:solidFill>
              </a:rPr>
              <a:t> инфраструктура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г.о. Отрадный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Отрадный – молодой, развивающийся город областного значения, образует муниципальное образование городской округ Отрадный с единственным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населѐнным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пунктом в его составе. На 1 января 2021 год его население составляет 47 055 чел. Площадь Отрадного – 53,6 км².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городе сосредоточены крупные социально-значимые, образовательные и культурные объекты: МБУК «Централизованная библиотечная система», включающая в себя 4 муниципальных общедоступных библиотеки и 1 муниципальную общедоступную детскую библиотеку, «Детская школа искусств», «Детская художественная школа», «Школа-интернат для обучающихся с ограниченными возможностями здоровья городского округа Отрадный», «Центр дополнительного образования детей», 6 общеобразовательных школ, 13 детских садов, «Социально – реабилитационный центр для несовершеннолетних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Огонѐк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«Реабилитационный центр для детей и подростков с ограниченными возможностями Восточного округа», «Центр социальной помощи семье и детям городского округа Отрадный»,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нефтяной техникум» (обучается свыше 1400 студентов, в т.ч. и из других районов Самарской области)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Характеристика  библиотеки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Стратегия развития г.о. Отрадный, принятая на период до 2030 года, среди приоритетных направлений по улучшению качества жизни в городе включает в себя развитие сферы культуры и досуга для детей и молодежи.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данном направлении  работают библиотечная система города, предоставляя услуги всем категориям населения. В 1980 г. в здании, где уже расположилась Городская детская библиотека (ул. Победы, д. 15), была открыта библиотека-филиал № 3 (далее библиотека). В 2021 году общее число обращений к услугам библиотеки составило 20969 посещений.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 библиотека обслуживает более 2800 читателей разных 3 возрастов. Объем документного фонда – 27764 экз. Библиотекой проведено порядка 67 мероприятий (из них более 40 мероприятий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молодѐжи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посещение которых составляет свыше 3700 человек.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настоящее время библиотека занимает первый этаж четырехэтажного дома. Площадь составляет 188,0 кв.м. Помещениям требуется капитальный ремонт. Год ввода здания в эксплуатацию – 1962. В оперативном управлении.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Новые цели – привлечение пользователей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Одна из целей, которую ставят перед собой работники библиотеки: вовлечение молодежи в культурные процессы, содействие их просвещению. Для достижения этой цели библиотека наладила тесные партнерские связи с педагогами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Отрадненского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нефтяного техникума (ОНТ).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 2021 году библиотечные мероприятия, посвященные вопросам литературоведения, экологии, ведению здорового образа жизни и др. посетили более 1000 обучающихся ОНТ.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Еще одна цель – создание условий для приобретения людьми старшего поколения навыков, соответствующих современному уровню технологического развития. На базе Общественного центра доступа к информации были введены уроки компьютерной грамотности «Компьютерный ликбез». Обучение прошли более 100 человек.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Благодаря проделанной работе у библиотеки сложился положительный имидж среди студенческой молодежи, педагогического состава техникума и среди пожилых граждан Отрадного. Люди пожилого возраста, пройдя курсы компьютерной грамотности, остаются в библиотеке в качестве читателей, посещают мероприятия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823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–центр общения</a:t>
            </a:r>
            <a:br>
              <a:rPr lang="ru-RU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«Васильевские параллели»</a:t>
            </a:r>
            <a:endParaRPr lang="ru-RU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Сельское поселение Васильевка включает в себя 3 населенных пункта: с. Васильевка, с. Зеленовка, п. Рассвет с административным центром в селе Васильевка. Население с. Васильевка составляет 3294 чел., из которых более 30% - молодежь (около 1000 чел.).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три населенных пункта имеют свою специфику жизнедеятельности – линии развития, с точкой пересечения в с.Васильевка.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Существовавшее состояние библиотеки, как центра построения коммуникаций жителей трех населенных пунктов не соответствует запросам времени и жителей. Власти сельского поселения также были заинтересованы в создании модельной библиотеки.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 – центр интеллектуального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и общения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«48 МЕРИДИАН»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центральная библиотека муниципального бюджетного учреждения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Межпоселенческое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управление культуры» м.р.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Хворостянский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Самарской области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Численность населения составляет 5404 человека.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территории села находятся: одна средняя общеобразовательная школа, начальная школа №1, два детских сада, техникум им. Ю. Рябова, музыкальная школа, Дом детского творчества,  физкультурно-оздоровительный комплекс «Виктория», православная церковь, мусульманская мечеть, медицинские и социальные учреждения, две библиотеки. Расположение библиотеки выгодно отличается близостью учреждений образования, парка Космонавтов, сквера «Веры, Надежды, Любви»,  где любят проводить свободное время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хворостянцы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522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Жители заняты на производственных предприятиях, работают в образовательных учреждениях, службах социального обеспечения, часть населения занимается домашним хозяйством; преимущественно все живут в частных домах. Это создает трудности в организации коммуникации местного сообщества, способствующей социальной активности жителей, культурному и личностному развитию.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может стать многофункциональной площадкой, где жители собираются для организации совместного досуга, получения полезной информации и социальной поддержки, а также для реализации собственных общественных инициатив.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существующее состояние библиотеки, как центра построения коммуникаций жителей не соответствует запросам времени и населения.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522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Власти муниципального района и сельского поселения также заинтересованы в создании модельной библиотеки, как одной из составляющих качественной среды проживания в сельской местности.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Сложившаяся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ситуация полностью подтверждает необходимость создания на базе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Межпоселенческой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центральной библиотеки  центра интеллектуального развития и общения «48 МЕРИДИАН».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концепции  связано с географическим расположением села, оно находится на 48 меридиане. Библиотека станет вертикалью развития  и одновременно точкой пересечения, местом консолидации местного сообщества, создаст условия для открытого общения и личностного роста каждого участника.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Лейтмотивом нового пространства выступает тема путешествия – как инструмента познания окружающего мира и развития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 могут использоваться методы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социологический (полевое исследование, опросы, интервью), формальный, теоретический, прикладной,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SWOT-анализ для составления комплексной картины возможностей библиотеки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составления комплексной картины возможностей библиотеки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s (6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060848"/>
            <a:ext cx="3516388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SWOT -анализ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простой и популярный инструмент оценки перспективности того или иного проекта. Позволяет оценить сильные и слабые стороны вашей идеи.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SWOT –анализа служат свидетельством серьёзности намерений и включаются во все концепции и обоснования библиотечных проектов, требующих дополнительного финансирования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понять, обладает ли библиотечный проект внутренними силами и ресурсами, чтобы реализовать имеющиеся возможности и противостоять угрозам.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Практическое использование SWOT -анализа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расшифровывается SWOT?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strengths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сильные стороны организации (внутренние).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W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слабые стороны проекта, который вы планируете предложить для внедрения.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O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opportunities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возможности, которые имеют отношение к внешнему окружению.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T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threats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угрозы, которые имеют отношение к внешнему окружению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Задачи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−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текущей ситуации и состояния библиотеки;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− анализ особенностей местоположения (географические, демографические,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− выявление компетенций персонала;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выявление перспектив развития региона;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анализ возможностей библиотеки;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выявление потребностей населения с целью дальнейшего концептуального формирования спектра предоставляемых библиотекой услуг;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− оценка потенциального влияния модельной муниципальной библиотеки на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инфраструктуры соответствующей территории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43408"/>
            <a:ext cx="8153400" cy="1919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- сильные стороны</a:t>
                      </a:r>
                    </a:p>
                    <a:p>
                      <a:pPr algn="l"/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– слабые стороны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b="0" dirty="0" smtClean="0"/>
                    </a:p>
                    <a:p>
                      <a:pPr algn="ctr">
                        <a:buFontTx/>
                        <a:buChar char="-"/>
                      </a:pPr>
                      <a:endParaRPr lang="ru-RU" b="0" dirty="0" smtClean="0"/>
                    </a:p>
                    <a:p>
                      <a:pPr algn="ctr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</a:tr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– Возможности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– Угрозы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260648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составления матрицы SWOT –анализа выбираются самые существенные, с точки зрения перспектив развития библиотеки, факторы и заносятся в таблицу в соответствующую графу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 каждому из пунктов проводится анализ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Оценивается возможное влияние того или иного фактора на судьбу проекта, определяются необходимые действия, позволяющие усилить влияние сильных сторон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компенсировать слабые стороны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Анализируются возможности (О) и выбираются те из них, на реализацию которых хватит собственных ресурсов библиотеки, затем составляется план действий по их использованию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Анализируются угрозы (Т) и планируются меры по снижению рисков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Анализируются угрозы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использования SWOT –анализа </a:t>
            </a:r>
            <a:endParaRPr lang="ru-RU" dirty="0"/>
          </a:p>
        </p:txBody>
      </p:sp>
      <p:pic>
        <p:nvPicPr>
          <p:cNvPr id="5" name="Содержимое 4" descr="effektivnaya_bibliote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1556" y="1219200"/>
            <a:ext cx="3293062" cy="493712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библиотеки молодых «с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ияга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Ульяновская ЦБС.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городе не было специализированной библиотеки для молодежи, а идея по мнению авторов проекта крайне востребована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Задачи, которые потребовали разрешения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Осуществить технологическую модернизацию библиотеки;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мобильное, многофункциональное пространство;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Вписать библиотеку в городской контекст (создать активности и коммуникации, востребованные молодыми);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творческий, мобильный коллектив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Сильные стороны </a:t>
            </a:r>
            <a:r>
              <a:rPr lang="en-US" dirty="0" smtClean="0">
                <a:solidFill>
                  <a:srgbClr val="C00000"/>
                </a:solidFill>
              </a:rPr>
              <a:t>S –</a:t>
            </a:r>
            <a:r>
              <a:rPr lang="ru-RU" dirty="0" smtClean="0">
                <a:solidFill>
                  <a:srgbClr val="C00000"/>
                </a:solidFill>
              </a:rPr>
              <a:t> преимущества библиотеки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Сильные стороны </a:t>
            </a:r>
            <a:r>
              <a:rPr lang="en-US" dirty="0" smtClean="0">
                <a:solidFill>
                  <a:srgbClr val="C00000"/>
                </a:solidFill>
              </a:rPr>
              <a:t>W –</a:t>
            </a:r>
            <a:r>
              <a:rPr lang="ru-RU" dirty="0" smtClean="0">
                <a:solidFill>
                  <a:srgbClr val="C00000"/>
                </a:solidFill>
              </a:rPr>
              <a:t> недостатки библиотеки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378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C00000"/>
                </a:solidFill>
              </a:rPr>
              <a:t>Возможности О (факторы внешней среды, использование которых создаст преимущества  библиотеки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Угрозы Т (факторы, которые могут потенциально ухудшить положение библиотеки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«+» SWOT – анализа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Универсальность метода (его можно адаптировать к объекту исследования любого уровня);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Гибкость метода (например, можно анализировать город только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библиотеки);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Приспособленность как для оперативной оценки, так и для стратегического планирования на длительный период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требований к наличию специальных знаний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узкопрофильного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«-» SWOT –анализа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Показывает только общие факторы, без конкретизации отдельных мероприятий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сводится к перечислению факторов без выявления основных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второстепенных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без анализа внутренних взаимосвязей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Дает в большей степени статичную картину, не динамики ее развития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представлены в виде качественного описания, без количественных параметров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субъективен и зависит от позиции и знаний того, кто его проводит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Материалы и методы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Базовые методы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социологический - анкетирование сотрудников и посетителей библиотеки.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сравнительного анализа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используется для подготовки рекомендаций по приведению библиотеки к требованиям Модельного стандарта.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 могут использоваться методы исследования: социологический (полевое исследование,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интервью), формальный, теоретический, прикладной, а также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SWOT-анализ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составления комплексной картины возможностей библиотеки.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проведения исследования должны быть задействованы следующие виды материалов: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данные анкетирования потенциальных и текущих пользователей библиотек;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данные анкетирования сотрудников библиотеки;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данные о численности населенного пункта, сферах занятости населения, инфраструктуре (наличие крупных предприятий, школ, детских садов, домов культуры и пр.)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 по использованию SWOT –анализа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Конструкция SWOT –анализа (выделение сильных и слабых сторон, прогнозирование возможностей и угроз со стороны внешнего мира, анализ того, что может ожидать проект при том или ином их соотношении) должны лечь в основу размышлений всех, кто настроен на инновационную разработку по созданию концепции модельной библиотеки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проведения исследования должны быть задействованы следующие виды материалов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1224136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анкетирования потенциальных и текущих пользователей библиотек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1052736"/>
            <a:ext cx="4041775" cy="936104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анкетирования сотрудников библиотеки</a:t>
            </a: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images (8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66811" y="3281361"/>
            <a:ext cx="3029506" cy="2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ages (9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3212976"/>
            <a:ext cx="3188160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Социологические методы исследования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Интервьюирование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библиотечного спроса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 экспертов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документов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ммуникация-общение-2575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32325" y="1663700"/>
            <a:ext cx="4041775" cy="404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Социологические методы исследования</a:t>
            </a:r>
            <a:endParaRPr lang="ru-RU" dirty="0"/>
          </a:p>
        </p:txBody>
      </p:sp>
      <p:pic>
        <p:nvPicPr>
          <p:cNvPr id="1029" name="Picture 5" descr="C:\Users\new_t\Desktop\СОУНБ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2412638" cy="36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new_t\Desktop\СОУНБ\2ffb0c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76872"/>
            <a:ext cx="2185695" cy="30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66" y="2204864"/>
            <a:ext cx="2394413" cy="316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Анкетирование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Анкета должна быть построена так, чтобы респондент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-Захотел вступить в беседу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-Согласился потратить на вас время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Понял, что вы хотите от него узнать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 и хотел говорить об этом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Ответил искренне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«Анкета предназначена как для постоянных, так и для потенциальных посетителей библиотеки. Мы рекомендуем сделать опрос не менее 100 человек разного возраста примерно в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равных количествах».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Репрезентативная выборка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188274" cy="52371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 часть данных, полученных, как правило, от большой группы, имеющей общие характеристики.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репрезентативной выборки можно анализировать крупные совокупности людей, поскольку индивидуальные собранные данные отражают характеристики более крупной группы.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Репрезентативными считают данные и характеристики, которые важны для исследования, имеют для него непосредственное значение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Генеральная совокупность – на которую исследователь распространяет выводы, сделанные на основании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изучения выборки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ew_t\Downloads\Без названия (1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681916" cy="28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анкеты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Любая анкета начинается с краткого введения, в котором указывается, кто проводит опрос, каковы цели исследования.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Дается краткая инструкция по заполнению.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 – в конце анкеты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«Скоро увидите, как Ваша библиотека изменится, благодаря Вам».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Начинать анкету надо с простых вопросов – важно установить контакт с респондентом. Не рекомендуют начинать анкету с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паспортички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– сведений о респонденте – выяснение деталей биографии может вызвать сомнение а анонимности.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Паспортичка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должна завершать работу.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Заключительные вопросы анкеты также должны быть несложными.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принципы построения анкеты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принцип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Лексика анкеты должна соответствовать лексике аудитории, с которой предстоит работать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 должны быть не очень длинными и не включать сложные грамматические конструкции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вопросах не должны быть слова и словосочетания, смысл которых может быть непонятен части респондентов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должны быть однозначными, т.е. их понимание не должно зависеть от уровня культуры или образования респондентов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не должны выходить за рамки компетентности опрашиваемых – спрашивать следует лишь о том, что респонденту известно, о чём у него может быть свое мнение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принципы построения анкеты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Второй принцип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вопросы анкеты должны быть четко упорядочены. Когда  ряд вопросов логически связан и последовательно сужает тему, у отвечающего возникает определенная психологическая установка, которая будет влиять на его ответы.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у респондента спросить, сколько времени он уделяет чтению, а затем попросить его перечислить свои любимые занятия на досуге, то вероятность попадания чтения в перечень любимых занятий возрастает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Расположение вопросов в анкете обуславливает еще одну проблему – монотонности. Если респонденту задается множество вопросов, сформулированных по одной и той же синтаксической схеме (особенно это относится к вопросам-таблицам, к матричной форме конструирования вопросника), то это приводит к увеличению непродуманных ответов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вопросов и интерпретация ответов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вопрос не предусматривает предложения респонденту каких либо вариантов ответа.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Какое одно положительное изменение в работе нашей библиотеки Вы хотели бы видеть?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Вы посещаете и другие библиотеки, назовите их, пожалуйста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«+»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респонденту не навязывается структура ответа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«-»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значительная часть респондентов вообще не дает ответа. Обработка открытых вопросов создает большие сложности как технического, так и содержательного характера.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Метод сравнительного анализа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493776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Общедоступные библиотеки должны стать центрами культурного просвещения и воспитания, в том числе организовывать культурно-просветительские акции с участием учёных, политиков, педагогов, писателей, библиофилов, в совершенстве использовать современные информационно-коммуникационные технологии, предоставлять информационные услуги в различных сферах общественной жизни, создавать собственный краеведческий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отражающий местную историю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используется для подготовки рекомендаций по приведению библиотеки к требованиям Модельного стандарта.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вопросов и интерпретация ответов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Закрытый вопрос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предлагают разные варианты ответов. Промежуточный вариант – полузакрытый.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несколько типов закрытых вопросов: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Дихотомический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да-нет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Пример: записаны ли Вы в городскую библиотеку?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Альтернативные вопросы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позволяют выбрать один (и только один) ответ из нескольких вариантов.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Пример: Устраивают ли вас часы работы библиотеки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Да, устраивают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Скорее устраивают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Скорее не устраивают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Совершенно не устраивают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Затрудняюсь ответить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Многоальтернативные вопросы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несколько вариантов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 (без диаграммы)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2020-2021 гг. проведен ряд исследований (анкетирование и опросы) для того, чтобы выявить круг интересов и потребностей пользователей, и, соответственно, определить, какое пространство необходимо для удовлетворения этих потребностей, к каким ресурсам необходимо предоставить доступ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отрадненцам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Анкетированием было охвачено 282 жителя города разных возрастных категорий. Из них: женщины – 59%; мужчины – 41%. По возрастному показателю большая часть опрошенных – люди от 30 лет и старше (32%), на втором месте респонденты от 14-18 лет (27%), на третьем – респонденты от 19-29 лет (22%), на четвертом – респонденты старше 55 лет (19%).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ПРИМЕР (с диаграммой)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изучения общественного мнения были проведены: прямое фронтальное интервью с сотрудниками (6 чел.), представителями местных органов исполнительной власти и жителями (35 чел.), анкетирование персонала с целью выявления уровня профессиональных компетенций (6 чел.), анкетирование пользователей библиотеки (количество респондентов 148).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опрошенных были представители взрослого населения и молодежи с 14 лет.  Основной задачей было понять, в чём особенность их культурного запроса, что их может  привлечь в библиотеку, а также какие услуги библиотеки для них наиболее важны. В опросе приняли участие посетители библиотеки, учащиеся школы, студенты и преподаватели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Хворостянского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государственного техникума, представители различных организаций с. Хворостянка.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составу  74%  опрошенных -  женщины,  26%  - мужчины.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Возрастной состав опрошенных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199"/>
          <a:ext cx="8244000" cy="50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 библиотека МБУК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«Централизованной библиотечной системы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г.о.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Похвистнево Самарской области»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2020-2021 гг. МБУК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«Централизованная библиотечная система городского округа Самарской области»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проводила социологическое исследование, направленное на улучшение качества работы и информационного обслуживания читателей детской библиотеки.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исследования: изучение мнения пользователей о режиме работы библиотеки; анализ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качества услуг, предоставляемых детской библиотекой; анализ фонда; анализ предложений по модернизации данной библиотеки.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выявления информационных потребностей пользователей было проведено анкетирование (в библиотеке, в образовательных учреждениях города), в котором приняли участие 210 человек. Из них: женщин - 75%; мужчин - 25%.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половины респондентов, принявших участие в исследовании – школьники до 18 лет (65%).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К МЕРОПРИЯТИЯМ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потенциального влияния модельной муниципальной библиотеки на развитие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инфраструктур соответствующей территории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Концепция Детской библиотеки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БиблиоИсток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 МБУК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«Централизованной библиотечной системы городского округа Похвистнево Самарской области»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Конечным итогом модернизации будет создание на территории городского округа Похвистнево привлекательного, открытого и активного пространства для чтения, общения, учёбы, работы и отдыха, которое позволит не только повысить информационную культуру общества и культуру чтения, но и создать комфортную среду общения в стенах библиотеки не только детей, но и их родителей.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создания модельной библиотеки в том, что её деятельность будет направлена на развитие мыслительного процесса детей, воспитание гармоничной и развитой личности.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УДАЧИ ВСЕМ УЧАСТНИКАМ!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32890" t="27542" r="31152" b="40969"/>
          <a:stretch/>
        </p:blipFill>
        <p:spPr>
          <a:xfrm>
            <a:off x="1284000" y="2068126"/>
            <a:ext cx="6575999" cy="3239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Рекомендуемые варианты реализации основных видов деятельности общедоступной библиотеки: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2"/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Библиотечно-информационное обслуживание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площадка (место) получения информации и документов (изданий) во временное пользование (абонемент, пункт выдачи во временное или постоянное пользование других документов), обеспечение возможности приобретения книжных изданий (путем предоставления помещений библиотеки в аренду книжным магазинам (в случае наличия помещений));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площадка (место) получения информации на любом материальном носителе (читальный зал,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площадка (место) и канал доступа к государственным электронным библиотечным ресурсам (НЭБ, базы данных, государственные информационные системы);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площадка (место) сохранения культурного наследия (книгохранилище, выставки);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канал получения информации об имеющихся массивах и ресурсах (каталог, картотеки, справочно-библиографическое обслуживание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Культурно-просветительская деятельность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площадка обсуждения информации (место общения, просвещения,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интеллектуально-досуговый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центр» и др.);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площадка получения новых знаний, самообучения, обучения (образовательная деятельность, в том числе курсы, тренинги, семинары, лекции);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площадка проведения культурно-просветительских и социально-значимых мероприятий — литературные студии для взрослых и детей, «библиотечные уроки», литературные встречи, организация посещений библиотек учащимися и студентами, мероприятия по патриотическому воспитанию и др.;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площадка (место) и канал получения государственных и других социально-значимых услуг или информации по получению государственных и иных услуг;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консультационный пункт и площадка (место) для получения социально-значимой информации и услуг (юридических, социально-значимых организаций, в том числе ЖКХ).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Стратегия развития библиотечного дела до 2030 года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формирование и продвижение в обществе устойчивого образа библиотеки как источника легитимной и достоверной информации, пространства концентрированного, систематизированного знания и общения на основе и в связи со знанием, пространства, сочетающего в себе все формы работы с информацией на основе свободного и равного доступа.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IV. Сценарии развития библиотечного дела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Инерционный</a:t>
            </a:r>
            <a:r>
              <a:rPr lang="ru-RU" dirty="0" smtClean="0"/>
              <a:t>. </a:t>
            </a:r>
            <a:r>
              <a:rPr lang="ru-RU" i="1" dirty="0" smtClean="0"/>
              <a:t>Посещаемость библиотечных учреждений вырастет на 10 - 12 процентов, но это произойдет за счет активного внедрения в практику </a:t>
            </a:r>
            <a:r>
              <a:rPr lang="ru-RU" i="1" dirty="0" err="1" smtClean="0"/>
              <a:t>клубно-досуговой</a:t>
            </a:r>
            <a:r>
              <a:rPr lang="ru-RU" i="1" dirty="0" smtClean="0"/>
              <a:t> формы работы. Результатом такого процесса станет отчасти утрата специфических для библиотеки </a:t>
            </a:r>
            <a:r>
              <a:rPr lang="ru-RU" i="1" dirty="0" err="1" smtClean="0"/>
              <a:t>информационнобиблиотечных</a:t>
            </a:r>
            <a:r>
              <a:rPr lang="ru-RU" i="1" dirty="0" smtClean="0"/>
              <a:t> функций, что создаст условия для дальнейшего перепрофилирования библиотек в </a:t>
            </a:r>
            <a:r>
              <a:rPr lang="ru-RU" i="1" dirty="0" err="1" smtClean="0"/>
              <a:t>культурно-досуговые</a:t>
            </a:r>
            <a:r>
              <a:rPr lang="ru-RU" i="1" dirty="0" smtClean="0"/>
              <a:t> учреждения. Результатом указанных тенденций станет снижение роли и участия государства в организации информационной и </a:t>
            </a:r>
            <a:r>
              <a:rPr lang="ru-RU" i="1" dirty="0" err="1" smtClean="0"/>
              <a:t>культурнопросветительской</a:t>
            </a:r>
            <a:r>
              <a:rPr lang="ru-RU" i="1" dirty="0" smtClean="0"/>
              <a:t> работы среди населения, особенно в наименее обеспеченной учреждениями культуры сельской местности.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Социокультурная</a:t>
            </a:r>
            <a:r>
              <a:rPr lang="ru-RU" dirty="0" smtClean="0">
                <a:solidFill>
                  <a:srgbClr val="C00000"/>
                </a:solidFill>
              </a:rPr>
              <a:t> инфраструктура соответствующей территории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совокупность институтов, видов деятельности и  предприятий социально-культурной сферы, которые обеспечивают комплексное воспроизводство сил человека, удовлетворяют его личные, общественные и духовные потребности через предоставление услуг в  социальной и  культурной сфере.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окружения библиотеки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-базируется на данных о численности населенного пункта,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сферах занятости населения,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инфраструктуре – расположение крупных предприятий, школ, детских садов, домов культуры и т.п.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730</TotalTime>
  <Words>3310</Words>
  <Application>Microsoft Office PowerPoint</Application>
  <PresentationFormat>Экран (4:3)</PresentationFormat>
  <Paragraphs>247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Начальная</vt:lpstr>
      <vt:lpstr>Проведение исследования и оценки потенциального влияния модельной муниципальной библиотеки на развитие социокультурной инфраструктуры соответствующей территории</vt:lpstr>
      <vt:lpstr>Задачи исследования</vt:lpstr>
      <vt:lpstr>Материалы и методы исследования</vt:lpstr>
      <vt:lpstr>Метод сравнительного анализа</vt:lpstr>
      <vt:lpstr>Рекомендуемые варианты реализации основных видов деятельности общедоступной библиотеки: </vt:lpstr>
      <vt:lpstr>Культурно-просветительская деятельность </vt:lpstr>
      <vt:lpstr>Стратегия развития библиотечного дела до 2030 года</vt:lpstr>
      <vt:lpstr>IV. Сценарии развития библиотечного дела</vt:lpstr>
      <vt:lpstr>Социокультурная инфраструктура соответствующей территории</vt:lpstr>
      <vt:lpstr>Пример: социокультурная инфраструктура  г.о. Отрадный</vt:lpstr>
      <vt:lpstr>Характеристика  библиотеки</vt:lpstr>
      <vt:lpstr>Новые цели – привлечение пользователей</vt:lpstr>
      <vt:lpstr> Библиотека –центр общения «Васильевские параллели»</vt:lpstr>
      <vt:lpstr>Библиотека – центр интеллектуального развития и общения  «48 МЕРИДИАН»</vt:lpstr>
      <vt:lpstr>Слайд 15</vt:lpstr>
      <vt:lpstr>Слайд 16</vt:lpstr>
      <vt:lpstr>Дополнительно могут использоваться методы исследования </vt:lpstr>
      <vt:lpstr>SWOT -анализ</vt:lpstr>
      <vt:lpstr> Практическое использование SWOT -анализа </vt:lpstr>
      <vt:lpstr> </vt:lpstr>
      <vt:lpstr>По каждому из пунктов проводится анализ</vt:lpstr>
      <vt:lpstr>Пример использования SWOT –анализа </vt:lpstr>
      <vt:lpstr>Задачи, которые потребовали разрешения</vt:lpstr>
      <vt:lpstr>Сильные стороны S – преимущества библиотеки</vt:lpstr>
      <vt:lpstr>Сильные стороны W – недостатки библиотеки</vt:lpstr>
      <vt:lpstr>Возможности О (факторы внешней среды, использование которых создаст преимущества  библиотеки)</vt:lpstr>
      <vt:lpstr>Угрозы Т (факторы, которые могут потенциально ухудшить положение библиотеки)</vt:lpstr>
      <vt:lpstr>«+» SWOT – анализа </vt:lpstr>
      <vt:lpstr>  «-» SWOT –анализа</vt:lpstr>
      <vt:lpstr>Вывод по использованию SWOT –анализа </vt:lpstr>
      <vt:lpstr>Для проведения исследования должны быть задействованы следующие виды материалов:  </vt:lpstr>
      <vt:lpstr>Социологические методы исследования</vt:lpstr>
      <vt:lpstr>Социологические методы исследования</vt:lpstr>
      <vt:lpstr>Анкетирование </vt:lpstr>
      <vt:lpstr>Репрезентативная выборка</vt:lpstr>
      <vt:lpstr>Структура анкеты</vt:lpstr>
      <vt:lpstr>Основные принципы построения анкеты</vt:lpstr>
      <vt:lpstr>Основные принципы построения анкеты</vt:lpstr>
      <vt:lpstr>Типы вопросов и интерпретация ответов</vt:lpstr>
      <vt:lpstr>Типы вопросов и интерпретация ответов</vt:lpstr>
      <vt:lpstr>ПРИМЕР (без диаграммы)</vt:lpstr>
      <vt:lpstr>ПРИМЕР (с диаграммой)</vt:lpstr>
      <vt:lpstr>Возрастной состав опрошенных</vt:lpstr>
      <vt:lpstr>Детская библиотека МБУК«Централизованной библиотечной системы г.о. Похвистнево Самарской области» </vt:lpstr>
      <vt:lpstr>ТРЕБОВАНИЯ К МЕРОПРИЯТИЯМ</vt:lpstr>
      <vt:lpstr>Оценка потенциального влияния модельной муниципальной библиотеки на развитие социокультурной инфраструктур соответствующей территории</vt:lpstr>
      <vt:lpstr>УДАЧИ ВСЕМ УЧАСТНИКАМ!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исследования и оценки потенциального влияния модельной муниципальной библиотеки на развитие социокультурной инфраструктуры соответствующей территории</dc:title>
  <dc:creator>new_test87@mail.ru</dc:creator>
  <cp:lastModifiedBy>new_test87@mail.ru</cp:lastModifiedBy>
  <cp:revision>78</cp:revision>
  <dcterms:created xsi:type="dcterms:W3CDTF">2023-09-16T18:29:08Z</dcterms:created>
  <dcterms:modified xsi:type="dcterms:W3CDTF">2023-10-05T05:06:36Z</dcterms:modified>
</cp:coreProperties>
</file>