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2" r:id="rId3"/>
    <p:sldId id="259" r:id="rId4"/>
    <p:sldId id="257" r:id="rId5"/>
    <p:sldId id="273" r:id="rId6"/>
    <p:sldId id="261" r:id="rId7"/>
    <p:sldId id="262" r:id="rId8"/>
    <p:sldId id="283" r:id="rId9"/>
    <p:sldId id="277" r:id="rId10"/>
    <p:sldId id="278" r:id="rId11"/>
    <p:sldId id="279" r:id="rId12"/>
    <p:sldId id="263" r:id="rId13"/>
    <p:sldId id="280" r:id="rId14"/>
    <p:sldId id="281" r:id="rId15"/>
    <p:sldId id="282" r:id="rId16"/>
    <p:sldId id="284" r:id="rId17"/>
    <p:sldId id="267" r:id="rId18"/>
    <p:sldId id="285" r:id="rId19"/>
    <p:sldId id="268" r:id="rId20"/>
  </p:sldIdLst>
  <p:sldSz cx="18288000" cy="10287000"/>
  <p:notesSz cx="18288000" cy="10287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90" y="-5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00" b="0" i="0">
                <a:solidFill>
                  <a:srgbClr val="2F97A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7500" b="0" i="0">
                <a:solidFill>
                  <a:srgbClr val="2F97A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00" b="0" i="0">
                <a:solidFill>
                  <a:srgbClr val="2F97A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16604" y="3554801"/>
            <a:ext cx="15659100" cy="6734175"/>
          </a:xfrm>
          <a:custGeom>
            <a:avLst/>
            <a:gdLst/>
            <a:ahLst/>
            <a:cxnLst/>
            <a:rect l="l" t="t" r="r" b="b"/>
            <a:pathLst>
              <a:path w="15659100" h="6734175">
                <a:moveTo>
                  <a:pt x="15659098" y="6734174"/>
                </a:moveTo>
                <a:lnTo>
                  <a:pt x="0" y="6734174"/>
                </a:lnTo>
                <a:lnTo>
                  <a:pt x="0" y="0"/>
                </a:lnTo>
                <a:lnTo>
                  <a:pt x="15659098" y="0"/>
                </a:lnTo>
                <a:lnTo>
                  <a:pt x="15659098" y="6734174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59620" y="4014739"/>
            <a:ext cx="13973174" cy="57626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00" b="0" i="0">
                <a:solidFill>
                  <a:srgbClr val="2F97A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2F97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08685" y="1730994"/>
            <a:ext cx="13994765" cy="116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500" b="0" i="0">
                <a:solidFill>
                  <a:srgbClr val="2F97A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96258" y="2873994"/>
            <a:ext cx="15295880" cy="6388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500" b="0" i="0">
                <a:solidFill>
                  <a:srgbClr val="2F97A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58727" y="1028700"/>
            <a:ext cx="9829800" cy="8229600"/>
          </a:xfrm>
          <a:custGeom>
            <a:avLst/>
            <a:gdLst/>
            <a:ahLst/>
            <a:cxnLst/>
            <a:rect l="l" t="t" r="r" b="b"/>
            <a:pathLst>
              <a:path w="9829800" h="8229600">
                <a:moveTo>
                  <a:pt x="9829799" y="8229599"/>
                </a:moveTo>
                <a:lnTo>
                  <a:pt x="0" y="8229599"/>
                </a:lnTo>
                <a:lnTo>
                  <a:pt x="0" y="0"/>
                </a:lnTo>
                <a:lnTo>
                  <a:pt x="9829799" y="0"/>
                </a:lnTo>
                <a:lnTo>
                  <a:pt x="9829799" y="8229599"/>
                </a:lnTo>
                <a:close/>
              </a:path>
            </a:pathLst>
          </a:custGeom>
          <a:solidFill>
            <a:srgbClr val="F5F6F0">
              <a:alpha val="148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65608" y="2444977"/>
            <a:ext cx="10014585" cy="1218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800" b="1" spc="325" dirty="0">
                <a:solidFill>
                  <a:srgbClr val="F5F6F0"/>
                </a:solidFill>
                <a:latin typeface="Arial"/>
                <a:cs typeface="Arial"/>
              </a:rPr>
              <a:t>Подготовка</a:t>
            </a:r>
            <a:r>
              <a:rPr sz="7800" b="1" spc="-210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7800" b="1" spc="360" dirty="0">
                <a:solidFill>
                  <a:srgbClr val="F5F6F0"/>
                </a:solidFill>
                <a:latin typeface="Arial"/>
                <a:cs typeface="Arial"/>
              </a:rPr>
              <a:t>заявок</a:t>
            </a:r>
            <a:endParaRPr sz="7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5608" y="3438950"/>
            <a:ext cx="12343765" cy="4841240"/>
          </a:xfrm>
          <a:prstGeom prst="rect">
            <a:avLst/>
          </a:prstGeom>
        </p:spPr>
        <p:txBody>
          <a:bodyPr vert="horz" wrap="square" lIns="0" tIns="210820" rIns="0" bIns="0" rtlCol="0">
            <a:spAutoFit/>
          </a:bodyPr>
          <a:lstStyle/>
          <a:p>
            <a:pPr marL="12700" marR="356235">
              <a:lnSpc>
                <a:spcPts val="7830"/>
              </a:lnSpc>
              <a:spcBef>
                <a:spcPts val="1660"/>
              </a:spcBef>
            </a:pPr>
            <a:r>
              <a:rPr sz="7800" b="1" spc="430" dirty="0">
                <a:solidFill>
                  <a:srgbClr val="F5F6F0"/>
                </a:solidFill>
                <a:latin typeface="Arial"/>
                <a:cs typeface="Arial"/>
              </a:rPr>
              <a:t>на </a:t>
            </a:r>
            <a:r>
              <a:rPr sz="7800" b="1" spc="305" dirty="0">
                <a:solidFill>
                  <a:srgbClr val="F5F6F0"/>
                </a:solidFill>
                <a:latin typeface="Arial"/>
                <a:cs typeface="Arial"/>
              </a:rPr>
              <a:t>создание </a:t>
            </a:r>
            <a:r>
              <a:rPr sz="7800" b="1" spc="310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7800" b="1" spc="240" dirty="0">
                <a:solidFill>
                  <a:srgbClr val="F5F6F0"/>
                </a:solidFill>
                <a:latin typeface="Arial"/>
                <a:cs typeface="Arial"/>
              </a:rPr>
              <a:t>модельных</a:t>
            </a:r>
            <a:r>
              <a:rPr sz="7800" b="1" spc="-18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7800" b="1" spc="409" dirty="0">
                <a:solidFill>
                  <a:srgbClr val="F5F6F0"/>
                </a:solidFill>
                <a:latin typeface="Arial"/>
                <a:cs typeface="Arial"/>
              </a:rPr>
              <a:t>библиотек</a:t>
            </a:r>
            <a:endParaRPr sz="7800">
              <a:latin typeface="Arial"/>
              <a:cs typeface="Arial"/>
            </a:endParaRPr>
          </a:p>
          <a:p>
            <a:pPr marL="12700" marR="5080">
              <a:lnSpc>
                <a:spcPts val="6930"/>
              </a:lnSpc>
              <a:spcBef>
                <a:spcPts val="6830"/>
              </a:spcBef>
            </a:pPr>
            <a:r>
              <a:rPr sz="6950" spc="265" dirty="0">
                <a:solidFill>
                  <a:srgbClr val="F5F6F0"/>
                </a:solidFill>
                <a:latin typeface="Microsoft Sans Serif"/>
                <a:cs typeface="Microsoft Sans Serif"/>
              </a:rPr>
              <a:t>в </a:t>
            </a:r>
            <a:r>
              <a:rPr sz="6950" spc="135" dirty="0">
                <a:solidFill>
                  <a:srgbClr val="F5F6F0"/>
                </a:solidFill>
                <a:latin typeface="Microsoft Sans Serif"/>
                <a:cs typeface="Microsoft Sans Serif"/>
              </a:rPr>
              <a:t>рамках </a:t>
            </a:r>
            <a:r>
              <a:rPr sz="6950" spc="325" dirty="0">
                <a:solidFill>
                  <a:srgbClr val="F5F6F0"/>
                </a:solidFill>
                <a:latin typeface="Microsoft Sans Serif"/>
                <a:cs typeface="Microsoft Sans Serif"/>
              </a:rPr>
              <a:t>национального </a:t>
            </a:r>
            <a:r>
              <a:rPr sz="6950" spc="330" dirty="0">
                <a:solidFill>
                  <a:srgbClr val="F5F6F0"/>
                </a:solidFill>
                <a:latin typeface="Microsoft Sans Serif"/>
                <a:cs typeface="Microsoft Sans Serif"/>
              </a:rPr>
              <a:t> </a:t>
            </a:r>
            <a:r>
              <a:rPr sz="6950" spc="200" dirty="0">
                <a:solidFill>
                  <a:srgbClr val="F5F6F0"/>
                </a:solidFill>
                <a:latin typeface="Microsoft Sans Serif"/>
                <a:cs typeface="Microsoft Sans Serif"/>
              </a:rPr>
              <a:t>проекта</a:t>
            </a:r>
            <a:r>
              <a:rPr sz="6950" spc="-55" dirty="0">
                <a:solidFill>
                  <a:srgbClr val="F5F6F0"/>
                </a:solidFill>
                <a:latin typeface="Microsoft Sans Serif"/>
                <a:cs typeface="Microsoft Sans Serif"/>
              </a:rPr>
              <a:t> </a:t>
            </a:r>
            <a:r>
              <a:rPr sz="6950" spc="-25" dirty="0">
                <a:solidFill>
                  <a:srgbClr val="F5F6F0"/>
                </a:solidFill>
                <a:latin typeface="Microsoft Sans Serif"/>
                <a:cs typeface="Microsoft Sans Serif"/>
              </a:rPr>
              <a:t>«Культура»</a:t>
            </a:r>
            <a:r>
              <a:rPr sz="6950" spc="-55" dirty="0">
                <a:solidFill>
                  <a:srgbClr val="F5F6F0"/>
                </a:solidFill>
                <a:latin typeface="Microsoft Sans Serif"/>
                <a:cs typeface="Microsoft Sans Serif"/>
              </a:rPr>
              <a:t> </a:t>
            </a:r>
            <a:r>
              <a:rPr sz="6950" spc="265">
                <a:solidFill>
                  <a:srgbClr val="F5F6F0"/>
                </a:solidFill>
                <a:latin typeface="Microsoft Sans Serif"/>
                <a:cs typeface="Microsoft Sans Serif"/>
              </a:rPr>
              <a:t>в</a:t>
            </a:r>
            <a:r>
              <a:rPr sz="6950" spc="-50">
                <a:solidFill>
                  <a:srgbClr val="F5F6F0"/>
                </a:solidFill>
                <a:latin typeface="Microsoft Sans Serif"/>
                <a:cs typeface="Microsoft Sans Serif"/>
              </a:rPr>
              <a:t> </a:t>
            </a:r>
            <a:r>
              <a:rPr sz="6950" spc="105" smtClean="0">
                <a:solidFill>
                  <a:srgbClr val="F5F6F0"/>
                </a:solidFill>
                <a:latin typeface="Microsoft Sans Serif"/>
                <a:cs typeface="Microsoft Sans Serif"/>
              </a:rPr>
              <a:t>202</a:t>
            </a:r>
            <a:r>
              <a:rPr lang="ru-RU" sz="6950" spc="105" dirty="0" smtClean="0">
                <a:solidFill>
                  <a:srgbClr val="F5F6F0"/>
                </a:solidFill>
                <a:latin typeface="Microsoft Sans Serif"/>
                <a:cs typeface="Microsoft Sans Serif"/>
              </a:rPr>
              <a:t>3</a:t>
            </a:r>
            <a:r>
              <a:rPr sz="6950" spc="-55" smtClean="0">
                <a:solidFill>
                  <a:srgbClr val="F5F6F0"/>
                </a:solidFill>
                <a:latin typeface="Microsoft Sans Serif"/>
                <a:cs typeface="Microsoft Sans Serif"/>
              </a:rPr>
              <a:t> </a:t>
            </a:r>
            <a:r>
              <a:rPr sz="6950" spc="114" dirty="0">
                <a:solidFill>
                  <a:srgbClr val="F5F6F0"/>
                </a:solidFill>
                <a:latin typeface="Microsoft Sans Serif"/>
                <a:cs typeface="Microsoft Sans Serif"/>
              </a:rPr>
              <a:t>г.</a:t>
            </a:r>
            <a:endParaRPr sz="695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05164" y="1028674"/>
            <a:ext cx="4167960" cy="324805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8760298" y="8738620"/>
            <a:ext cx="9088755" cy="119253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3350" b="1" spc="335" dirty="0">
                <a:solidFill>
                  <a:srgbClr val="FFFFFF"/>
                </a:solidFill>
                <a:latin typeface="Arial"/>
                <a:cs typeface="Arial"/>
              </a:rPr>
              <a:t>Шестерикова</a:t>
            </a:r>
            <a:r>
              <a:rPr sz="3350" b="1" spc="3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350" b="1" spc="270" dirty="0">
                <a:solidFill>
                  <a:srgbClr val="FFFFFF"/>
                </a:solidFill>
                <a:latin typeface="Arial"/>
                <a:cs typeface="Arial"/>
              </a:rPr>
              <a:t>Татьяна</a:t>
            </a:r>
            <a:r>
              <a:rPr sz="3350" b="1" spc="3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350" b="1" spc="280" dirty="0">
                <a:solidFill>
                  <a:srgbClr val="FFFFFF"/>
                </a:solidFill>
                <a:latin typeface="Arial"/>
                <a:cs typeface="Arial"/>
              </a:rPr>
              <a:t>Анатольевна,</a:t>
            </a:r>
            <a:endParaRPr sz="3350">
              <a:latin typeface="Arial"/>
              <a:cs typeface="Arial"/>
            </a:endParaRPr>
          </a:p>
          <a:p>
            <a:pPr marL="3305175">
              <a:lnSpc>
                <a:spcPct val="100000"/>
              </a:lnSpc>
              <a:spcBef>
                <a:spcPts val="575"/>
              </a:spcBef>
            </a:pPr>
            <a:r>
              <a:rPr sz="3350" b="1" spc="270" dirty="0">
                <a:solidFill>
                  <a:srgbClr val="FFFFFF"/>
                </a:solidFill>
                <a:latin typeface="Arial"/>
                <a:cs typeface="Arial"/>
              </a:rPr>
              <a:t>зав.</a:t>
            </a:r>
            <a:r>
              <a:rPr sz="3350" b="1" spc="3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350" b="1" spc="330" dirty="0">
                <a:solidFill>
                  <a:srgbClr val="FFFFFF"/>
                </a:solidFill>
                <a:latin typeface="Arial"/>
                <a:cs typeface="Arial"/>
              </a:rPr>
              <a:t>НМО</a:t>
            </a:r>
            <a:r>
              <a:rPr sz="3350" b="1" spc="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350" b="1" spc="160" dirty="0">
                <a:solidFill>
                  <a:srgbClr val="FFFFFF"/>
                </a:solidFill>
                <a:latin typeface="Arial"/>
                <a:cs typeface="Arial"/>
              </a:rPr>
              <a:t>ГБУК</a:t>
            </a:r>
            <a:r>
              <a:rPr sz="3350" b="1" spc="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350" b="1" spc="140" dirty="0">
                <a:solidFill>
                  <a:srgbClr val="FFFFFF"/>
                </a:solidFill>
                <a:latin typeface="Arial"/>
                <a:cs typeface="Arial"/>
              </a:rPr>
              <a:t>"СОУНБ"</a:t>
            </a:r>
            <a:endParaRPr sz="33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/>
          <p:nvPr/>
        </p:nvSpPr>
        <p:spPr>
          <a:xfrm>
            <a:off x="762000" y="800100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6423064" y="0"/>
                </a:moveTo>
                <a:lnTo>
                  <a:pt x="6423064" y="7619999"/>
                </a:lnTo>
                <a:lnTo>
                  <a:pt x="0" y="7619999"/>
                </a:lnTo>
                <a:lnTo>
                  <a:pt x="0" y="0"/>
                </a:lnTo>
                <a:lnTo>
                  <a:pt x="6423064" y="0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pPr algn="ctr"/>
            <a:endParaRPr lang="ru-RU" sz="6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Основные ошибки при разработки концепции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  <a:endParaRPr sz="1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67600" y="571501"/>
            <a:ext cx="10287000" cy="1043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Результаты исследования не используются  в </a:t>
            </a:r>
            <a:r>
              <a:rPr lang="ru-RU" sz="4000" dirty="0">
                <a:latin typeface="Arial Narrow" pitchFamily="34" charset="0"/>
              </a:rPr>
              <a:t>поиске идеи для модельной </a:t>
            </a:r>
            <a:r>
              <a:rPr lang="ru-RU" sz="4000" dirty="0" smtClean="0">
                <a:latin typeface="Arial Narrow" pitchFamily="34" charset="0"/>
              </a:rPr>
              <a:t>библиотеки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Отсутствия </a:t>
            </a:r>
            <a:r>
              <a:rPr lang="ru-RU" sz="4000" dirty="0">
                <a:latin typeface="Arial Narrow" pitchFamily="34" charset="0"/>
              </a:rPr>
              <a:t>понимания идеи библиотеки, которую будут </a:t>
            </a:r>
            <a:r>
              <a:rPr lang="ru-RU" sz="4000" dirty="0" smtClean="0">
                <a:latin typeface="Arial Narrow" pitchFamily="34" charset="0"/>
              </a:rPr>
              <a:t>строить 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Концепции </a:t>
            </a:r>
            <a:r>
              <a:rPr lang="ru-RU" sz="4000" dirty="0">
                <a:latin typeface="Arial Narrow" pitchFamily="34" charset="0"/>
              </a:rPr>
              <a:t>не опираются на социально-экономические особенности территории  и потребности населения.</a:t>
            </a:r>
          </a:p>
          <a:p>
            <a:pPr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Нет понимания социального эффекта   от модельной библиотеки на конкретной территории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Отсутствует </a:t>
            </a:r>
            <a:r>
              <a:rPr lang="ru-RU" sz="4000" dirty="0">
                <a:latin typeface="Arial Narrow" pitchFamily="34" charset="0"/>
              </a:rPr>
              <a:t>единая концептуальная линия  </a:t>
            </a:r>
            <a:r>
              <a:rPr lang="ru-RU" sz="4000" dirty="0" smtClean="0">
                <a:latin typeface="Arial Narrow" pitchFamily="34" charset="0"/>
              </a:rPr>
              <a:t> - идея </a:t>
            </a:r>
            <a:r>
              <a:rPr lang="ru-RU" sz="4000" dirty="0">
                <a:latin typeface="Arial Narrow" pitchFamily="34" charset="0"/>
              </a:rPr>
              <a:t>концепции не прослеживается в дизайнерских решениях, в планах </a:t>
            </a:r>
            <a:r>
              <a:rPr lang="ru-RU" sz="4000" dirty="0" err="1">
                <a:latin typeface="Arial Narrow" pitchFamily="34" charset="0"/>
              </a:rPr>
              <a:t>социокультурных</a:t>
            </a:r>
            <a:r>
              <a:rPr lang="ru-RU" sz="4000" dirty="0">
                <a:latin typeface="Arial Narrow" pitchFamily="34" charset="0"/>
              </a:rPr>
              <a:t>  мероприятий, плана повышения квалификации</a:t>
            </a:r>
            <a:r>
              <a:rPr lang="ru-RU" sz="4000" dirty="0" smtClean="0"/>
              <a:t>.</a:t>
            </a:r>
          </a:p>
          <a:p>
            <a:pPr lvl="0" algn="ctr">
              <a:buFont typeface="Arial" pitchFamily="34" charset="0"/>
              <a:buChar char="•"/>
            </a:pPr>
            <a:r>
              <a:rPr lang="ru-RU" sz="4000" dirty="0" smtClean="0"/>
              <a:t>  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 СТРОГО СЛЕДОВАТЬ СТРУКТУРЕ КОНЦЕПЦИИ!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https://avatars.mds.yandex.net/get-zen_doc/98986/pub_5b3ba20308695100a8a0645d_5b3ba2e0d6e4da00a980267b/scale_12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771900"/>
            <a:ext cx="4572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/>
          <p:nvPr/>
        </p:nvSpPr>
        <p:spPr>
          <a:xfrm>
            <a:off x="914400" y="571500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6423064" y="0"/>
                </a:moveTo>
                <a:lnTo>
                  <a:pt x="6423064" y="7619999"/>
                </a:lnTo>
                <a:lnTo>
                  <a:pt x="0" y="7619999"/>
                </a:lnTo>
                <a:lnTo>
                  <a:pt x="0" y="0"/>
                </a:lnTo>
                <a:lnTo>
                  <a:pt x="6423064" y="0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pPr algn="ctr"/>
            <a:endParaRPr lang="ru-RU" sz="6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«Дорожная карта»</a:t>
            </a: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  <a:endParaRPr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object 8"/>
          <p:cNvGrpSpPr/>
          <p:nvPr/>
        </p:nvGrpSpPr>
        <p:grpSpPr>
          <a:xfrm>
            <a:off x="2590800" y="4152900"/>
            <a:ext cx="3352800" cy="5295900"/>
            <a:chOff x="1455693" y="5334317"/>
            <a:chExt cx="2698750" cy="4115435"/>
          </a:xfrm>
        </p:grpSpPr>
        <p:sp>
          <p:nvSpPr>
            <p:cNvPr id="3" name="object 9"/>
            <p:cNvSpPr/>
            <p:nvPr/>
          </p:nvSpPr>
          <p:spPr>
            <a:xfrm>
              <a:off x="1455693" y="5685002"/>
              <a:ext cx="2698750" cy="3764915"/>
            </a:xfrm>
            <a:custGeom>
              <a:avLst/>
              <a:gdLst/>
              <a:ahLst/>
              <a:cxnLst/>
              <a:rect l="l" t="t" r="r" b="b"/>
              <a:pathLst>
                <a:path w="2698750" h="3764915">
                  <a:moveTo>
                    <a:pt x="2456168" y="3764404"/>
                  </a:moveTo>
                  <a:lnTo>
                    <a:pt x="242435" y="3764404"/>
                  </a:lnTo>
                  <a:lnTo>
                    <a:pt x="193574" y="3759486"/>
                  </a:lnTo>
                  <a:lnTo>
                    <a:pt x="148065" y="3745381"/>
                  </a:lnTo>
                  <a:lnTo>
                    <a:pt x="106884" y="3723063"/>
                  </a:lnTo>
                  <a:lnTo>
                    <a:pt x="71005" y="3693504"/>
                  </a:lnTo>
                  <a:lnTo>
                    <a:pt x="41402" y="3657679"/>
                  </a:lnTo>
                  <a:lnTo>
                    <a:pt x="19050" y="3616561"/>
                  </a:lnTo>
                  <a:lnTo>
                    <a:pt x="4925" y="3571123"/>
                  </a:lnTo>
                  <a:lnTo>
                    <a:pt x="0" y="3522339"/>
                  </a:lnTo>
                  <a:lnTo>
                    <a:pt x="0" y="242048"/>
                  </a:lnTo>
                  <a:lnTo>
                    <a:pt x="4925" y="193265"/>
                  </a:lnTo>
                  <a:lnTo>
                    <a:pt x="19050" y="147829"/>
                  </a:lnTo>
                  <a:lnTo>
                    <a:pt x="41402" y="106714"/>
                  </a:lnTo>
                  <a:lnTo>
                    <a:pt x="71005" y="70891"/>
                  </a:lnTo>
                  <a:lnTo>
                    <a:pt x="106884" y="41336"/>
                  </a:lnTo>
                  <a:lnTo>
                    <a:pt x="148065" y="19020"/>
                  </a:lnTo>
                  <a:lnTo>
                    <a:pt x="193574" y="4917"/>
                  </a:lnTo>
                  <a:lnTo>
                    <a:pt x="242435" y="0"/>
                  </a:lnTo>
                  <a:lnTo>
                    <a:pt x="2456152" y="0"/>
                  </a:lnTo>
                  <a:lnTo>
                    <a:pt x="2505013" y="4917"/>
                  </a:lnTo>
                  <a:lnTo>
                    <a:pt x="2550522" y="19022"/>
                  </a:lnTo>
                  <a:lnTo>
                    <a:pt x="2591703" y="41340"/>
                  </a:lnTo>
                  <a:lnTo>
                    <a:pt x="2627583" y="70898"/>
                  </a:lnTo>
                  <a:lnTo>
                    <a:pt x="2657185" y="106721"/>
                  </a:lnTo>
                  <a:lnTo>
                    <a:pt x="2679537" y="147836"/>
                  </a:lnTo>
                  <a:lnTo>
                    <a:pt x="2693663" y="193270"/>
                  </a:lnTo>
                  <a:lnTo>
                    <a:pt x="2698588" y="242048"/>
                  </a:lnTo>
                  <a:lnTo>
                    <a:pt x="2698604" y="3522339"/>
                  </a:lnTo>
                  <a:lnTo>
                    <a:pt x="2693678" y="3571128"/>
                  </a:lnTo>
                  <a:lnTo>
                    <a:pt x="2679551" y="3616568"/>
                  </a:lnTo>
                  <a:lnTo>
                    <a:pt x="2657197" y="3657686"/>
                  </a:lnTo>
                  <a:lnTo>
                    <a:pt x="2627592" y="3693510"/>
                  </a:lnTo>
                  <a:lnTo>
                    <a:pt x="2591712" y="3723067"/>
                  </a:lnTo>
                  <a:lnTo>
                    <a:pt x="2550531" y="3745383"/>
                  </a:lnTo>
                  <a:lnTo>
                    <a:pt x="2505025" y="3759487"/>
                  </a:lnTo>
                  <a:lnTo>
                    <a:pt x="2456168" y="3764404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10"/>
            <p:cNvSpPr/>
            <p:nvPr/>
          </p:nvSpPr>
          <p:spPr>
            <a:xfrm>
              <a:off x="1698726" y="5953645"/>
              <a:ext cx="2212975" cy="3227070"/>
            </a:xfrm>
            <a:custGeom>
              <a:avLst/>
              <a:gdLst/>
              <a:ahLst/>
              <a:cxnLst/>
              <a:rect l="l" t="t" r="r" b="b"/>
              <a:pathLst>
                <a:path w="2212975" h="3227070">
                  <a:moveTo>
                    <a:pt x="2212517" y="379425"/>
                  </a:moveTo>
                  <a:lnTo>
                    <a:pt x="346925" y="379425"/>
                  </a:lnTo>
                  <a:lnTo>
                    <a:pt x="346925" y="0"/>
                  </a:lnTo>
                  <a:lnTo>
                    <a:pt x="0" y="0"/>
                  </a:lnTo>
                  <a:lnTo>
                    <a:pt x="0" y="379425"/>
                  </a:lnTo>
                  <a:lnTo>
                    <a:pt x="0" y="3227019"/>
                  </a:lnTo>
                  <a:lnTo>
                    <a:pt x="2212517" y="3227019"/>
                  </a:lnTo>
                  <a:lnTo>
                    <a:pt x="2212517" y="379425"/>
                  </a:lnTo>
                  <a:close/>
                </a:path>
              </a:pathLst>
            </a:custGeom>
            <a:solidFill>
              <a:srgbClr val="F5F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11"/>
            <p:cNvSpPr/>
            <p:nvPr/>
          </p:nvSpPr>
          <p:spPr>
            <a:xfrm>
              <a:off x="2327935" y="5334329"/>
              <a:ext cx="1089025" cy="721995"/>
            </a:xfrm>
            <a:custGeom>
              <a:avLst/>
              <a:gdLst/>
              <a:ahLst/>
              <a:cxnLst/>
              <a:rect l="l" t="t" r="r" b="b"/>
              <a:pathLst>
                <a:path w="1089025" h="721995">
                  <a:moveTo>
                    <a:pt x="1088834" y="252209"/>
                  </a:moveTo>
                  <a:lnTo>
                    <a:pt x="797052" y="252209"/>
                  </a:lnTo>
                  <a:lnTo>
                    <a:pt x="797052" y="243941"/>
                  </a:lnTo>
                  <a:lnTo>
                    <a:pt x="796645" y="235699"/>
                  </a:lnTo>
                  <a:lnTo>
                    <a:pt x="790575" y="194894"/>
                  </a:lnTo>
                  <a:lnTo>
                    <a:pt x="774649" y="148056"/>
                  </a:lnTo>
                  <a:lnTo>
                    <a:pt x="749871" y="105219"/>
                  </a:lnTo>
                  <a:lnTo>
                    <a:pt x="717207" y="68021"/>
                  </a:lnTo>
                  <a:lnTo>
                    <a:pt x="677900" y="37909"/>
                  </a:lnTo>
                  <a:lnTo>
                    <a:pt x="633463" y="16027"/>
                  </a:lnTo>
                  <a:lnTo>
                    <a:pt x="585597" y="3225"/>
                  </a:lnTo>
                  <a:lnTo>
                    <a:pt x="552704" y="0"/>
                  </a:lnTo>
                  <a:lnTo>
                    <a:pt x="536155" y="0"/>
                  </a:lnTo>
                  <a:lnTo>
                    <a:pt x="487032" y="6451"/>
                  </a:lnTo>
                  <a:lnTo>
                    <a:pt x="440118" y="22352"/>
                  </a:lnTo>
                  <a:lnTo>
                    <a:pt x="397205" y="47091"/>
                  </a:lnTo>
                  <a:lnTo>
                    <a:pt x="359956" y="79705"/>
                  </a:lnTo>
                  <a:lnTo>
                    <a:pt x="329793" y="118948"/>
                  </a:lnTo>
                  <a:lnTo>
                    <a:pt x="307886" y="163322"/>
                  </a:lnTo>
                  <a:lnTo>
                    <a:pt x="295059" y="211099"/>
                  </a:lnTo>
                  <a:lnTo>
                    <a:pt x="291820" y="243941"/>
                  </a:lnTo>
                  <a:lnTo>
                    <a:pt x="291820" y="252209"/>
                  </a:lnTo>
                  <a:lnTo>
                    <a:pt x="0" y="252209"/>
                  </a:lnTo>
                  <a:lnTo>
                    <a:pt x="0" y="721829"/>
                  </a:lnTo>
                  <a:lnTo>
                    <a:pt x="1088834" y="721829"/>
                  </a:lnTo>
                  <a:lnTo>
                    <a:pt x="1088834" y="252209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67828" y="5482166"/>
              <a:ext cx="209057" cy="208723"/>
            </a:xfrm>
            <a:prstGeom prst="rect">
              <a:avLst/>
            </a:prstGeom>
          </p:spPr>
        </p:pic>
        <p:sp>
          <p:nvSpPr>
            <p:cNvPr id="7" name="object 13"/>
            <p:cNvSpPr/>
            <p:nvPr/>
          </p:nvSpPr>
          <p:spPr>
            <a:xfrm>
              <a:off x="2154072" y="5472023"/>
              <a:ext cx="1437005" cy="758190"/>
            </a:xfrm>
            <a:custGeom>
              <a:avLst/>
              <a:gdLst/>
              <a:ahLst/>
              <a:cxnLst/>
              <a:rect l="l" t="t" r="r" b="b"/>
              <a:pathLst>
                <a:path w="1437004" h="758189">
                  <a:moveTo>
                    <a:pt x="1349641" y="670915"/>
                  </a:moveTo>
                  <a:lnTo>
                    <a:pt x="1342796" y="637133"/>
                  </a:lnTo>
                  <a:lnTo>
                    <a:pt x="1324165" y="609549"/>
                  </a:lnTo>
                  <a:lnTo>
                    <a:pt x="1296530" y="590943"/>
                  </a:lnTo>
                  <a:lnTo>
                    <a:pt x="1262697" y="584123"/>
                  </a:lnTo>
                  <a:lnTo>
                    <a:pt x="173863" y="584123"/>
                  </a:lnTo>
                  <a:lnTo>
                    <a:pt x="173863" y="86804"/>
                  </a:lnTo>
                  <a:lnTo>
                    <a:pt x="167017" y="53009"/>
                  </a:lnTo>
                  <a:lnTo>
                    <a:pt x="148386" y="25425"/>
                  </a:lnTo>
                  <a:lnTo>
                    <a:pt x="120751" y="6819"/>
                  </a:lnTo>
                  <a:lnTo>
                    <a:pt x="86918" y="0"/>
                  </a:lnTo>
                  <a:lnTo>
                    <a:pt x="53086" y="6819"/>
                  </a:lnTo>
                  <a:lnTo>
                    <a:pt x="25463" y="25425"/>
                  </a:lnTo>
                  <a:lnTo>
                    <a:pt x="6832" y="53022"/>
                  </a:lnTo>
                  <a:lnTo>
                    <a:pt x="0" y="86804"/>
                  </a:lnTo>
                  <a:lnTo>
                    <a:pt x="0" y="670915"/>
                  </a:lnTo>
                  <a:lnTo>
                    <a:pt x="6832" y="704710"/>
                  </a:lnTo>
                  <a:lnTo>
                    <a:pt x="25463" y="732282"/>
                  </a:lnTo>
                  <a:lnTo>
                    <a:pt x="53086" y="750887"/>
                  </a:lnTo>
                  <a:lnTo>
                    <a:pt x="86918" y="757694"/>
                  </a:lnTo>
                  <a:lnTo>
                    <a:pt x="1262697" y="757694"/>
                  </a:lnTo>
                  <a:lnTo>
                    <a:pt x="1296530" y="750874"/>
                  </a:lnTo>
                  <a:lnTo>
                    <a:pt x="1324165" y="732282"/>
                  </a:lnTo>
                  <a:lnTo>
                    <a:pt x="1342796" y="704697"/>
                  </a:lnTo>
                  <a:lnTo>
                    <a:pt x="1349641" y="670915"/>
                  </a:lnTo>
                  <a:close/>
                </a:path>
                <a:path w="1437004" h="758189">
                  <a:moveTo>
                    <a:pt x="1436573" y="13017"/>
                  </a:moveTo>
                  <a:lnTo>
                    <a:pt x="1262697" y="13017"/>
                  </a:lnTo>
                  <a:lnTo>
                    <a:pt x="1262697" y="309041"/>
                  </a:lnTo>
                  <a:lnTo>
                    <a:pt x="1269530" y="342836"/>
                  </a:lnTo>
                  <a:lnTo>
                    <a:pt x="1288161" y="370433"/>
                  </a:lnTo>
                  <a:lnTo>
                    <a:pt x="1315796" y="389026"/>
                  </a:lnTo>
                  <a:lnTo>
                    <a:pt x="1349641" y="395859"/>
                  </a:lnTo>
                  <a:lnTo>
                    <a:pt x="1383474" y="389026"/>
                  </a:lnTo>
                  <a:lnTo>
                    <a:pt x="1411109" y="370433"/>
                  </a:lnTo>
                  <a:lnTo>
                    <a:pt x="1429740" y="342836"/>
                  </a:lnTo>
                  <a:lnTo>
                    <a:pt x="1436573" y="309041"/>
                  </a:lnTo>
                  <a:lnTo>
                    <a:pt x="1436573" y="13017"/>
                  </a:lnTo>
                  <a:close/>
                </a:path>
              </a:pathLst>
            </a:custGeom>
            <a:solidFill>
              <a:srgbClr val="F5F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4"/>
            <p:cNvSpPr/>
            <p:nvPr/>
          </p:nvSpPr>
          <p:spPr>
            <a:xfrm>
              <a:off x="1923694" y="6863651"/>
              <a:ext cx="1733550" cy="1720214"/>
            </a:xfrm>
            <a:custGeom>
              <a:avLst/>
              <a:gdLst/>
              <a:ahLst/>
              <a:cxnLst/>
              <a:rect l="l" t="t" r="r" b="b"/>
              <a:pathLst>
                <a:path w="1733550" h="1720215">
                  <a:moveTo>
                    <a:pt x="357124" y="1407096"/>
                  </a:moveTo>
                  <a:lnTo>
                    <a:pt x="0" y="1407096"/>
                  </a:lnTo>
                  <a:lnTo>
                    <a:pt x="0" y="1720189"/>
                  </a:lnTo>
                  <a:lnTo>
                    <a:pt x="357124" y="1720189"/>
                  </a:lnTo>
                  <a:lnTo>
                    <a:pt x="357124" y="1407096"/>
                  </a:lnTo>
                  <a:close/>
                </a:path>
                <a:path w="1733550" h="1720215">
                  <a:moveTo>
                    <a:pt x="357124" y="703567"/>
                  </a:moveTo>
                  <a:lnTo>
                    <a:pt x="0" y="703567"/>
                  </a:lnTo>
                  <a:lnTo>
                    <a:pt x="0" y="1016660"/>
                  </a:lnTo>
                  <a:lnTo>
                    <a:pt x="357124" y="1016660"/>
                  </a:lnTo>
                  <a:lnTo>
                    <a:pt x="357124" y="703567"/>
                  </a:lnTo>
                  <a:close/>
                </a:path>
                <a:path w="1733550" h="1720215">
                  <a:moveTo>
                    <a:pt x="357124" y="0"/>
                  </a:moveTo>
                  <a:lnTo>
                    <a:pt x="0" y="0"/>
                  </a:lnTo>
                  <a:lnTo>
                    <a:pt x="0" y="313093"/>
                  </a:lnTo>
                  <a:lnTo>
                    <a:pt x="357124" y="313093"/>
                  </a:lnTo>
                  <a:lnTo>
                    <a:pt x="357124" y="0"/>
                  </a:lnTo>
                  <a:close/>
                </a:path>
                <a:path w="1733550" h="1720215">
                  <a:moveTo>
                    <a:pt x="1733448" y="1607146"/>
                  </a:moveTo>
                  <a:lnTo>
                    <a:pt x="496506" y="1607146"/>
                  </a:lnTo>
                  <a:lnTo>
                    <a:pt x="496506" y="1676717"/>
                  </a:lnTo>
                  <a:lnTo>
                    <a:pt x="1733448" y="1676717"/>
                  </a:lnTo>
                  <a:lnTo>
                    <a:pt x="1733448" y="1607146"/>
                  </a:lnTo>
                  <a:close/>
                </a:path>
                <a:path w="1733550" h="1720215">
                  <a:moveTo>
                    <a:pt x="1733448" y="1407096"/>
                  </a:moveTo>
                  <a:lnTo>
                    <a:pt x="496506" y="1407096"/>
                  </a:lnTo>
                  <a:lnTo>
                    <a:pt x="496506" y="1476679"/>
                  </a:lnTo>
                  <a:lnTo>
                    <a:pt x="1733448" y="1476679"/>
                  </a:lnTo>
                  <a:lnTo>
                    <a:pt x="1733448" y="1407096"/>
                  </a:lnTo>
                  <a:close/>
                </a:path>
                <a:path w="1733550" h="1720215">
                  <a:moveTo>
                    <a:pt x="1733448" y="903579"/>
                  </a:moveTo>
                  <a:lnTo>
                    <a:pt x="496506" y="903579"/>
                  </a:lnTo>
                  <a:lnTo>
                    <a:pt x="496506" y="973150"/>
                  </a:lnTo>
                  <a:lnTo>
                    <a:pt x="1733448" y="973150"/>
                  </a:lnTo>
                  <a:lnTo>
                    <a:pt x="1733448" y="903579"/>
                  </a:lnTo>
                  <a:close/>
                </a:path>
                <a:path w="1733550" h="1720215">
                  <a:moveTo>
                    <a:pt x="1733448" y="703567"/>
                  </a:moveTo>
                  <a:lnTo>
                    <a:pt x="496506" y="703567"/>
                  </a:lnTo>
                  <a:lnTo>
                    <a:pt x="496506" y="773137"/>
                  </a:lnTo>
                  <a:lnTo>
                    <a:pt x="1733448" y="773137"/>
                  </a:lnTo>
                  <a:lnTo>
                    <a:pt x="1733448" y="703567"/>
                  </a:lnTo>
                  <a:close/>
                </a:path>
                <a:path w="1733550" h="1720215">
                  <a:moveTo>
                    <a:pt x="1733448" y="200012"/>
                  </a:moveTo>
                  <a:lnTo>
                    <a:pt x="496506" y="200012"/>
                  </a:lnTo>
                  <a:lnTo>
                    <a:pt x="496506" y="269582"/>
                  </a:lnTo>
                  <a:lnTo>
                    <a:pt x="1733448" y="269582"/>
                  </a:lnTo>
                  <a:lnTo>
                    <a:pt x="1733448" y="200012"/>
                  </a:lnTo>
                  <a:close/>
                </a:path>
                <a:path w="1733550" h="1720215">
                  <a:moveTo>
                    <a:pt x="1733448" y="0"/>
                  </a:moveTo>
                  <a:lnTo>
                    <a:pt x="496506" y="0"/>
                  </a:lnTo>
                  <a:lnTo>
                    <a:pt x="496506" y="69583"/>
                  </a:lnTo>
                  <a:lnTo>
                    <a:pt x="1733448" y="69583"/>
                  </a:lnTo>
                  <a:lnTo>
                    <a:pt x="1733448" y="0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077200" y="2007810"/>
            <a:ext cx="9220200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Соблюдение сроков федеральной ДК</a:t>
            </a:r>
          </a:p>
          <a:p>
            <a:pPr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 Указываются все этапы реализации</a:t>
            </a:r>
          </a:p>
          <a:p>
            <a:pPr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 Каждый этап  максимально детализируется</a:t>
            </a:r>
          </a:p>
          <a:p>
            <a:pPr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Каждое мероприятие ДК должно конкретные даты стоимость и ответственного.</a:t>
            </a:r>
            <a:r>
              <a:rPr lang="ru-RU" sz="4000" dirty="0">
                <a:latin typeface="Arial Narrow" pitchFamily="34" charset="0"/>
              </a:rPr>
              <a:t> </a:t>
            </a:r>
            <a:endParaRPr lang="ru-RU" sz="4000" dirty="0" smtClean="0">
              <a:latin typeface="Arial Narrow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На </a:t>
            </a:r>
            <a:r>
              <a:rPr lang="ru-RU" sz="4000" dirty="0">
                <a:latin typeface="Arial Narrow" pitchFamily="34" charset="0"/>
              </a:rPr>
              <a:t>каждое мероприятие ДК, предусматривающие финансирование составляется смета.</a:t>
            </a:r>
            <a:endParaRPr lang="ru-RU" sz="4000" dirty="0" smtClean="0">
              <a:latin typeface="Arial Narrow" pitchFamily="34" charset="0"/>
            </a:endParaRPr>
          </a:p>
          <a:p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 </a:t>
            </a:r>
          </a:p>
          <a:p>
            <a:endParaRPr lang="ru-RU" dirty="0" smtClean="0"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6390005" cy="10285095"/>
            <a:chOff x="0" y="0"/>
            <a:chExt cx="6390005" cy="1028509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6390005" cy="10285095"/>
            </a:xfrm>
            <a:custGeom>
              <a:avLst/>
              <a:gdLst/>
              <a:ahLst/>
              <a:cxnLst/>
              <a:rect l="l" t="t" r="r" b="b"/>
              <a:pathLst>
                <a:path w="6390005" h="10285095">
                  <a:moveTo>
                    <a:pt x="5694108" y="0"/>
                  </a:moveTo>
                  <a:lnTo>
                    <a:pt x="0" y="0"/>
                  </a:lnTo>
                  <a:lnTo>
                    <a:pt x="0" y="10284993"/>
                  </a:lnTo>
                  <a:lnTo>
                    <a:pt x="5694108" y="10284993"/>
                  </a:lnTo>
                  <a:lnTo>
                    <a:pt x="5694108" y="0"/>
                  </a:lnTo>
                  <a:close/>
                </a:path>
                <a:path w="6390005" h="10285095">
                  <a:moveTo>
                    <a:pt x="6389484" y="4087761"/>
                  </a:moveTo>
                  <a:lnTo>
                    <a:pt x="6382448" y="4044111"/>
                  </a:lnTo>
                  <a:lnTo>
                    <a:pt x="6362840" y="4006189"/>
                  </a:lnTo>
                  <a:lnTo>
                    <a:pt x="6332944" y="3976293"/>
                  </a:lnTo>
                  <a:lnTo>
                    <a:pt x="6295034" y="3956685"/>
                  </a:lnTo>
                  <a:lnTo>
                    <a:pt x="6251372" y="3949649"/>
                  </a:lnTo>
                  <a:lnTo>
                    <a:pt x="6207722" y="3956685"/>
                  </a:lnTo>
                  <a:lnTo>
                    <a:pt x="6169812" y="3976293"/>
                  </a:lnTo>
                  <a:lnTo>
                    <a:pt x="6139916" y="4006189"/>
                  </a:lnTo>
                  <a:lnTo>
                    <a:pt x="6120308" y="4044111"/>
                  </a:lnTo>
                  <a:lnTo>
                    <a:pt x="6113259" y="4087761"/>
                  </a:lnTo>
                  <a:lnTo>
                    <a:pt x="6120308" y="4131411"/>
                  </a:lnTo>
                  <a:lnTo>
                    <a:pt x="6139916" y="4169333"/>
                  </a:lnTo>
                  <a:lnTo>
                    <a:pt x="6169812" y="4199229"/>
                  </a:lnTo>
                  <a:lnTo>
                    <a:pt x="6207722" y="4218838"/>
                  </a:lnTo>
                  <a:lnTo>
                    <a:pt x="6251372" y="4225874"/>
                  </a:lnTo>
                  <a:lnTo>
                    <a:pt x="6295034" y="4218838"/>
                  </a:lnTo>
                  <a:lnTo>
                    <a:pt x="6332944" y="4199229"/>
                  </a:lnTo>
                  <a:lnTo>
                    <a:pt x="6362840" y="4169333"/>
                  </a:lnTo>
                  <a:lnTo>
                    <a:pt x="6382448" y="4131411"/>
                  </a:lnTo>
                  <a:lnTo>
                    <a:pt x="6389484" y="4087761"/>
                  </a:lnTo>
                  <a:close/>
                </a:path>
              </a:pathLst>
            </a:custGeom>
            <a:solidFill>
              <a:srgbClr val="F5F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270845" y="1576399"/>
              <a:ext cx="4838700" cy="3105150"/>
            </a:xfrm>
            <a:custGeom>
              <a:avLst/>
              <a:gdLst/>
              <a:ahLst/>
              <a:cxnLst/>
              <a:rect l="l" t="t" r="r" b="b"/>
              <a:pathLst>
                <a:path w="4838700" h="3105150">
                  <a:moveTo>
                    <a:pt x="4838699" y="3105149"/>
                  </a:moveTo>
                  <a:lnTo>
                    <a:pt x="0" y="3105149"/>
                  </a:lnTo>
                  <a:lnTo>
                    <a:pt x="0" y="0"/>
                  </a:lnTo>
                  <a:lnTo>
                    <a:pt x="4838699" y="0"/>
                  </a:lnTo>
                  <a:lnTo>
                    <a:pt x="4838699" y="3105149"/>
                  </a:lnTo>
                  <a:close/>
                </a:path>
              </a:pathLst>
            </a:custGeom>
            <a:solidFill>
              <a:srgbClr val="2F97A7">
                <a:alpha val="148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113259" y="387679"/>
              <a:ext cx="276225" cy="1642110"/>
            </a:xfrm>
            <a:custGeom>
              <a:avLst/>
              <a:gdLst/>
              <a:ahLst/>
              <a:cxnLst/>
              <a:rect l="l" t="t" r="r" b="b"/>
              <a:pathLst>
                <a:path w="276225" h="1642110">
                  <a:moveTo>
                    <a:pt x="276225" y="1503629"/>
                  </a:moveTo>
                  <a:lnTo>
                    <a:pt x="269189" y="1459979"/>
                  </a:lnTo>
                  <a:lnTo>
                    <a:pt x="249580" y="1422069"/>
                  </a:lnTo>
                  <a:lnTo>
                    <a:pt x="219684" y="1392174"/>
                  </a:lnTo>
                  <a:lnTo>
                    <a:pt x="181775" y="1372565"/>
                  </a:lnTo>
                  <a:lnTo>
                    <a:pt x="138112" y="1365516"/>
                  </a:lnTo>
                  <a:lnTo>
                    <a:pt x="94462" y="1372565"/>
                  </a:lnTo>
                  <a:lnTo>
                    <a:pt x="56553" y="1392174"/>
                  </a:lnTo>
                  <a:lnTo>
                    <a:pt x="26657" y="1422069"/>
                  </a:lnTo>
                  <a:lnTo>
                    <a:pt x="7048" y="1459979"/>
                  </a:lnTo>
                  <a:lnTo>
                    <a:pt x="0" y="1503629"/>
                  </a:lnTo>
                  <a:lnTo>
                    <a:pt x="7048" y="1547291"/>
                  </a:lnTo>
                  <a:lnTo>
                    <a:pt x="26657" y="1585201"/>
                  </a:lnTo>
                  <a:lnTo>
                    <a:pt x="56553" y="1615097"/>
                  </a:lnTo>
                  <a:lnTo>
                    <a:pt x="94462" y="1634705"/>
                  </a:lnTo>
                  <a:lnTo>
                    <a:pt x="138112" y="1641741"/>
                  </a:lnTo>
                  <a:lnTo>
                    <a:pt x="181775" y="1634705"/>
                  </a:lnTo>
                  <a:lnTo>
                    <a:pt x="219684" y="1615097"/>
                  </a:lnTo>
                  <a:lnTo>
                    <a:pt x="249580" y="1585201"/>
                  </a:lnTo>
                  <a:lnTo>
                    <a:pt x="269189" y="1547291"/>
                  </a:lnTo>
                  <a:lnTo>
                    <a:pt x="276225" y="1503629"/>
                  </a:lnTo>
                  <a:close/>
                </a:path>
                <a:path w="276225" h="1642110">
                  <a:moveTo>
                    <a:pt x="276225" y="138112"/>
                  </a:moveTo>
                  <a:lnTo>
                    <a:pt x="269189" y="94462"/>
                  </a:lnTo>
                  <a:lnTo>
                    <a:pt x="249580" y="56540"/>
                  </a:lnTo>
                  <a:lnTo>
                    <a:pt x="219684" y="26644"/>
                  </a:lnTo>
                  <a:lnTo>
                    <a:pt x="181775" y="7035"/>
                  </a:lnTo>
                  <a:lnTo>
                    <a:pt x="138112" y="0"/>
                  </a:lnTo>
                  <a:lnTo>
                    <a:pt x="94462" y="7035"/>
                  </a:lnTo>
                  <a:lnTo>
                    <a:pt x="56553" y="26644"/>
                  </a:lnTo>
                  <a:lnTo>
                    <a:pt x="26657" y="56540"/>
                  </a:lnTo>
                  <a:lnTo>
                    <a:pt x="7048" y="94462"/>
                  </a:lnTo>
                  <a:lnTo>
                    <a:pt x="0" y="138112"/>
                  </a:lnTo>
                  <a:lnTo>
                    <a:pt x="7048" y="181762"/>
                  </a:lnTo>
                  <a:lnTo>
                    <a:pt x="26657" y="219684"/>
                  </a:lnTo>
                  <a:lnTo>
                    <a:pt x="56553" y="249580"/>
                  </a:lnTo>
                  <a:lnTo>
                    <a:pt x="94462" y="269189"/>
                  </a:lnTo>
                  <a:lnTo>
                    <a:pt x="138112" y="276225"/>
                  </a:lnTo>
                  <a:lnTo>
                    <a:pt x="181775" y="269189"/>
                  </a:lnTo>
                  <a:lnTo>
                    <a:pt x="219684" y="249580"/>
                  </a:lnTo>
                  <a:lnTo>
                    <a:pt x="249580" y="219684"/>
                  </a:lnTo>
                  <a:lnTo>
                    <a:pt x="269189" y="181762"/>
                  </a:lnTo>
                  <a:lnTo>
                    <a:pt x="276225" y="138112"/>
                  </a:lnTo>
                  <a:close/>
                </a:path>
              </a:pathLst>
            </a:custGeom>
            <a:solidFill>
              <a:srgbClr val="F5F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24194" y="483106"/>
            <a:ext cx="5120005" cy="1882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999"/>
              </a:lnSpc>
              <a:spcBef>
                <a:spcPts val="100"/>
              </a:spcBef>
            </a:pPr>
            <a:r>
              <a:rPr sz="5250" b="1" spc="204" dirty="0">
                <a:solidFill>
                  <a:srgbClr val="2F97A7"/>
                </a:solidFill>
                <a:latin typeface="Arial"/>
                <a:cs typeface="Arial"/>
              </a:rPr>
              <a:t>За </a:t>
            </a:r>
            <a:r>
              <a:rPr sz="5250" b="1" spc="130" dirty="0">
                <a:solidFill>
                  <a:srgbClr val="2F97A7"/>
                </a:solidFill>
                <a:latin typeface="Arial"/>
                <a:cs typeface="Arial"/>
              </a:rPr>
              <a:t>средства </a:t>
            </a:r>
            <a:r>
              <a:rPr sz="5250" b="1" spc="13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5250" b="1" spc="-275" dirty="0">
                <a:solidFill>
                  <a:srgbClr val="2F97A7"/>
                </a:solidFill>
                <a:latin typeface="Arial"/>
                <a:cs typeface="Arial"/>
              </a:rPr>
              <a:t>ф</a:t>
            </a:r>
            <a:r>
              <a:rPr sz="5250" b="1" spc="229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5250" b="1" spc="200" dirty="0">
                <a:solidFill>
                  <a:srgbClr val="2F97A7"/>
                </a:solidFill>
                <a:latin typeface="Arial"/>
                <a:cs typeface="Arial"/>
              </a:rPr>
              <a:t>д</a:t>
            </a:r>
            <a:r>
              <a:rPr sz="5250" b="1" spc="229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5250" b="1" spc="160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5250" b="1" spc="300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5250" b="1" spc="100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5250" b="1" spc="40" dirty="0">
                <a:solidFill>
                  <a:srgbClr val="2F97A7"/>
                </a:solidFill>
                <a:latin typeface="Arial"/>
                <a:cs typeface="Arial"/>
              </a:rPr>
              <a:t>ь</a:t>
            </a:r>
            <a:r>
              <a:rPr sz="5250" b="1" spc="350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5250" b="1" spc="90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5250" b="1" spc="370" dirty="0">
                <a:solidFill>
                  <a:srgbClr val="2F97A7"/>
                </a:solidFill>
                <a:latin typeface="Arial"/>
                <a:cs typeface="Arial"/>
              </a:rPr>
              <a:t>г</a:t>
            </a:r>
            <a:r>
              <a:rPr sz="5250" b="1" spc="40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endParaRPr sz="52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4194" y="2340033"/>
            <a:ext cx="4869180" cy="2811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999"/>
              </a:lnSpc>
              <a:spcBef>
                <a:spcPts val="100"/>
              </a:spcBef>
            </a:pPr>
            <a:r>
              <a:rPr sz="5250" b="1" spc="175" dirty="0">
                <a:solidFill>
                  <a:srgbClr val="2F97A7"/>
                </a:solidFill>
                <a:latin typeface="Arial"/>
                <a:cs typeface="Arial"/>
              </a:rPr>
              <a:t>трансферта </a:t>
            </a:r>
            <a:r>
              <a:rPr sz="5250" b="1" spc="18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5250" b="1" spc="325" dirty="0">
                <a:solidFill>
                  <a:srgbClr val="2F97A7"/>
                </a:solidFill>
                <a:latin typeface="Arial"/>
                <a:cs typeface="Arial"/>
              </a:rPr>
              <a:t>возможно </a:t>
            </a:r>
            <a:r>
              <a:rPr sz="5250" b="1" spc="33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5250" b="1" spc="90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5250" b="1" spc="-17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5250" b="1" spc="114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5250" b="1" spc="785" dirty="0">
                <a:solidFill>
                  <a:srgbClr val="2F97A7"/>
                </a:solidFill>
                <a:latin typeface="Arial"/>
                <a:cs typeface="Arial"/>
              </a:rPr>
              <a:t>щ</a:t>
            </a:r>
            <a:r>
              <a:rPr sz="5250" b="1" spc="229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5250" b="1" spc="-17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5250" b="1" spc="380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5250" b="1" spc="175" dirty="0">
                <a:solidFill>
                  <a:srgbClr val="2F97A7"/>
                </a:solidFill>
                <a:latin typeface="Arial"/>
                <a:cs typeface="Arial"/>
              </a:rPr>
              <a:t>в</a:t>
            </a:r>
            <a:r>
              <a:rPr sz="5250" b="1" spc="60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5250" b="1" spc="380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5250" b="1" spc="40" dirty="0">
                <a:solidFill>
                  <a:srgbClr val="2F97A7"/>
                </a:solidFill>
                <a:latin typeface="Arial"/>
                <a:cs typeface="Arial"/>
              </a:rPr>
              <a:t>ь</a:t>
            </a:r>
            <a:r>
              <a:rPr sz="5250" b="1" spc="-254" dirty="0">
                <a:solidFill>
                  <a:srgbClr val="2F97A7"/>
                </a:solidFill>
                <a:latin typeface="Arial"/>
                <a:cs typeface="Arial"/>
              </a:rPr>
              <a:t>:</a:t>
            </a:r>
            <a:endParaRPr sz="52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271001" y="5646205"/>
            <a:ext cx="5118735" cy="4102100"/>
            <a:chOff x="1271001" y="5646205"/>
            <a:chExt cx="5118735" cy="4102100"/>
          </a:xfrm>
        </p:grpSpPr>
        <p:sp>
          <p:nvSpPr>
            <p:cNvPr id="9" name="object 9"/>
            <p:cNvSpPr/>
            <p:nvPr/>
          </p:nvSpPr>
          <p:spPr>
            <a:xfrm>
              <a:off x="6113259" y="6279158"/>
              <a:ext cx="276225" cy="2582545"/>
            </a:xfrm>
            <a:custGeom>
              <a:avLst/>
              <a:gdLst/>
              <a:ahLst/>
              <a:cxnLst/>
              <a:rect l="l" t="t" r="r" b="b"/>
              <a:pathLst>
                <a:path w="276225" h="2582545">
                  <a:moveTo>
                    <a:pt x="276225" y="2444407"/>
                  </a:moveTo>
                  <a:lnTo>
                    <a:pt x="269189" y="2400757"/>
                  </a:lnTo>
                  <a:lnTo>
                    <a:pt x="249580" y="2362835"/>
                  </a:lnTo>
                  <a:lnTo>
                    <a:pt x="219684" y="2332939"/>
                  </a:lnTo>
                  <a:lnTo>
                    <a:pt x="181775" y="2313330"/>
                  </a:lnTo>
                  <a:lnTo>
                    <a:pt x="138112" y="2306294"/>
                  </a:lnTo>
                  <a:lnTo>
                    <a:pt x="94462" y="2313330"/>
                  </a:lnTo>
                  <a:lnTo>
                    <a:pt x="56553" y="2332939"/>
                  </a:lnTo>
                  <a:lnTo>
                    <a:pt x="26657" y="2362835"/>
                  </a:lnTo>
                  <a:lnTo>
                    <a:pt x="7048" y="2400757"/>
                  </a:lnTo>
                  <a:lnTo>
                    <a:pt x="0" y="2444407"/>
                  </a:lnTo>
                  <a:lnTo>
                    <a:pt x="7048" y="2488057"/>
                  </a:lnTo>
                  <a:lnTo>
                    <a:pt x="26657" y="2525979"/>
                  </a:lnTo>
                  <a:lnTo>
                    <a:pt x="56553" y="2555875"/>
                  </a:lnTo>
                  <a:lnTo>
                    <a:pt x="94462" y="2575483"/>
                  </a:lnTo>
                  <a:lnTo>
                    <a:pt x="138112" y="2582519"/>
                  </a:lnTo>
                  <a:lnTo>
                    <a:pt x="181775" y="2575483"/>
                  </a:lnTo>
                  <a:lnTo>
                    <a:pt x="219684" y="2555875"/>
                  </a:lnTo>
                  <a:lnTo>
                    <a:pt x="249580" y="2525979"/>
                  </a:lnTo>
                  <a:lnTo>
                    <a:pt x="269189" y="2488057"/>
                  </a:lnTo>
                  <a:lnTo>
                    <a:pt x="276225" y="2444407"/>
                  </a:lnTo>
                  <a:close/>
                </a:path>
                <a:path w="276225" h="2582545">
                  <a:moveTo>
                    <a:pt x="276225" y="138112"/>
                  </a:moveTo>
                  <a:lnTo>
                    <a:pt x="269189" y="94462"/>
                  </a:lnTo>
                  <a:lnTo>
                    <a:pt x="249580" y="56540"/>
                  </a:lnTo>
                  <a:lnTo>
                    <a:pt x="219684" y="26644"/>
                  </a:lnTo>
                  <a:lnTo>
                    <a:pt x="181775" y="7035"/>
                  </a:lnTo>
                  <a:lnTo>
                    <a:pt x="138112" y="0"/>
                  </a:lnTo>
                  <a:lnTo>
                    <a:pt x="94462" y="7035"/>
                  </a:lnTo>
                  <a:lnTo>
                    <a:pt x="56553" y="26644"/>
                  </a:lnTo>
                  <a:lnTo>
                    <a:pt x="26657" y="56540"/>
                  </a:lnTo>
                  <a:lnTo>
                    <a:pt x="7048" y="94462"/>
                  </a:lnTo>
                  <a:lnTo>
                    <a:pt x="0" y="138112"/>
                  </a:lnTo>
                  <a:lnTo>
                    <a:pt x="7048" y="181762"/>
                  </a:lnTo>
                  <a:lnTo>
                    <a:pt x="26657" y="219684"/>
                  </a:lnTo>
                  <a:lnTo>
                    <a:pt x="56553" y="249580"/>
                  </a:lnTo>
                  <a:lnTo>
                    <a:pt x="94462" y="269189"/>
                  </a:lnTo>
                  <a:lnTo>
                    <a:pt x="138112" y="276225"/>
                  </a:lnTo>
                  <a:lnTo>
                    <a:pt x="181775" y="269189"/>
                  </a:lnTo>
                  <a:lnTo>
                    <a:pt x="219684" y="249580"/>
                  </a:lnTo>
                  <a:lnTo>
                    <a:pt x="249580" y="219684"/>
                  </a:lnTo>
                  <a:lnTo>
                    <a:pt x="269189" y="181762"/>
                  </a:lnTo>
                  <a:lnTo>
                    <a:pt x="276225" y="138112"/>
                  </a:lnTo>
                  <a:close/>
                </a:path>
              </a:pathLst>
            </a:custGeom>
            <a:solidFill>
              <a:srgbClr val="F5F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271001" y="5646205"/>
              <a:ext cx="2809875" cy="4102100"/>
            </a:xfrm>
            <a:custGeom>
              <a:avLst/>
              <a:gdLst/>
              <a:ahLst/>
              <a:cxnLst/>
              <a:rect l="l" t="t" r="r" b="b"/>
              <a:pathLst>
                <a:path w="2809875" h="4102100">
                  <a:moveTo>
                    <a:pt x="1739667" y="38100"/>
                  </a:moveTo>
                  <a:lnTo>
                    <a:pt x="1069894" y="38100"/>
                  </a:lnTo>
                  <a:lnTo>
                    <a:pt x="1210446" y="0"/>
                  </a:lnTo>
                  <a:lnTo>
                    <a:pt x="1599116" y="0"/>
                  </a:lnTo>
                  <a:lnTo>
                    <a:pt x="1739667" y="38100"/>
                  </a:lnTo>
                  <a:close/>
                </a:path>
                <a:path w="2809875" h="4102100">
                  <a:moveTo>
                    <a:pt x="2042476" y="3467100"/>
                  </a:moveTo>
                  <a:lnTo>
                    <a:pt x="814277" y="3467100"/>
                  </a:lnTo>
                  <a:lnTo>
                    <a:pt x="774131" y="3441700"/>
                  </a:lnTo>
                  <a:lnTo>
                    <a:pt x="738029" y="3416300"/>
                  </a:lnTo>
                  <a:lnTo>
                    <a:pt x="706750" y="3390900"/>
                  </a:lnTo>
                  <a:lnTo>
                    <a:pt x="681069" y="3352800"/>
                  </a:lnTo>
                  <a:lnTo>
                    <a:pt x="661763" y="3314700"/>
                  </a:lnTo>
                  <a:lnTo>
                    <a:pt x="649610" y="3276600"/>
                  </a:lnTo>
                  <a:lnTo>
                    <a:pt x="645386" y="3238500"/>
                  </a:lnTo>
                  <a:lnTo>
                    <a:pt x="651560" y="3175000"/>
                  </a:lnTo>
                  <a:lnTo>
                    <a:pt x="669152" y="3124200"/>
                  </a:lnTo>
                  <a:lnTo>
                    <a:pt x="696770" y="3086100"/>
                  </a:lnTo>
                  <a:lnTo>
                    <a:pt x="733018" y="3048000"/>
                  </a:lnTo>
                  <a:lnTo>
                    <a:pt x="776503" y="3022600"/>
                  </a:lnTo>
                  <a:lnTo>
                    <a:pt x="776503" y="2794000"/>
                  </a:lnTo>
                  <a:lnTo>
                    <a:pt x="752315" y="2781300"/>
                  </a:lnTo>
                  <a:lnTo>
                    <a:pt x="723622" y="2755900"/>
                  </a:lnTo>
                  <a:lnTo>
                    <a:pt x="690940" y="2730500"/>
                  </a:lnTo>
                  <a:lnTo>
                    <a:pt x="654785" y="2705100"/>
                  </a:lnTo>
                  <a:lnTo>
                    <a:pt x="615671" y="2679700"/>
                  </a:lnTo>
                  <a:lnTo>
                    <a:pt x="574114" y="2641600"/>
                  </a:lnTo>
                  <a:lnTo>
                    <a:pt x="530630" y="2603500"/>
                  </a:lnTo>
                  <a:lnTo>
                    <a:pt x="485733" y="2552700"/>
                  </a:lnTo>
                  <a:lnTo>
                    <a:pt x="393763" y="2451100"/>
                  </a:lnTo>
                  <a:lnTo>
                    <a:pt x="360353" y="2413000"/>
                  </a:lnTo>
                  <a:lnTo>
                    <a:pt x="328382" y="2374900"/>
                  </a:lnTo>
                  <a:lnTo>
                    <a:pt x="297855" y="2336800"/>
                  </a:lnTo>
                  <a:lnTo>
                    <a:pt x="268780" y="2286000"/>
                  </a:lnTo>
                  <a:lnTo>
                    <a:pt x="241161" y="2247900"/>
                  </a:lnTo>
                  <a:lnTo>
                    <a:pt x="215006" y="2209800"/>
                  </a:lnTo>
                  <a:lnTo>
                    <a:pt x="190321" y="2159000"/>
                  </a:lnTo>
                  <a:lnTo>
                    <a:pt x="167112" y="2120900"/>
                  </a:lnTo>
                  <a:lnTo>
                    <a:pt x="145385" y="2070100"/>
                  </a:lnTo>
                  <a:lnTo>
                    <a:pt x="125148" y="2032000"/>
                  </a:lnTo>
                  <a:lnTo>
                    <a:pt x="106406" y="1981200"/>
                  </a:lnTo>
                  <a:lnTo>
                    <a:pt x="89166" y="1930400"/>
                  </a:lnTo>
                  <a:lnTo>
                    <a:pt x="73434" y="1892300"/>
                  </a:lnTo>
                  <a:lnTo>
                    <a:pt x="59216" y="1841500"/>
                  </a:lnTo>
                  <a:lnTo>
                    <a:pt x="46519" y="1790700"/>
                  </a:lnTo>
                  <a:lnTo>
                    <a:pt x="35349" y="1752600"/>
                  </a:lnTo>
                  <a:lnTo>
                    <a:pt x="25712" y="1701800"/>
                  </a:lnTo>
                  <a:lnTo>
                    <a:pt x="17615" y="1651000"/>
                  </a:lnTo>
                  <a:lnTo>
                    <a:pt x="11065" y="1600200"/>
                  </a:lnTo>
                  <a:lnTo>
                    <a:pt x="6067" y="1549400"/>
                  </a:lnTo>
                  <a:lnTo>
                    <a:pt x="2628" y="1498600"/>
                  </a:lnTo>
                  <a:lnTo>
                    <a:pt x="754" y="1460500"/>
                  </a:lnTo>
                  <a:lnTo>
                    <a:pt x="451" y="1409700"/>
                  </a:lnTo>
                  <a:lnTo>
                    <a:pt x="1727" y="1358900"/>
                  </a:lnTo>
                  <a:lnTo>
                    <a:pt x="1562" y="1358900"/>
                  </a:lnTo>
                  <a:lnTo>
                    <a:pt x="1316" y="1346200"/>
                  </a:lnTo>
                  <a:lnTo>
                    <a:pt x="575" y="1346200"/>
                  </a:lnTo>
                  <a:lnTo>
                    <a:pt x="0" y="1333500"/>
                  </a:lnTo>
                  <a:lnTo>
                    <a:pt x="0" y="1320800"/>
                  </a:lnTo>
                  <a:lnTo>
                    <a:pt x="851" y="1282700"/>
                  </a:lnTo>
                  <a:lnTo>
                    <a:pt x="3385" y="1231900"/>
                  </a:lnTo>
                  <a:lnTo>
                    <a:pt x="7576" y="1181100"/>
                  </a:lnTo>
                  <a:lnTo>
                    <a:pt x="13393" y="1143000"/>
                  </a:lnTo>
                  <a:lnTo>
                    <a:pt x="20810" y="1092200"/>
                  </a:lnTo>
                  <a:lnTo>
                    <a:pt x="29798" y="1054100"/>
                  </a:lnTo>
                  <a:lnTo>
                    <a:pt x="40330" y="1003300"/>
                  </a:lnTo>
                  <a:lnTo>
                    <a:pt x="52377" y="965200"/>
                  </a:lnTo>
                  <a:lnTo>
                    <a:pt x="65910" y="914400"/>
                  </a:lnTo>
                  <a:lnTo>
                    <a:pt x="80903" y="876300"/>
                  </a:lnTo>
                  <a:lnTo>
                    <a:pt x="97327" y="838200"/>
                  </a:lnTo>
                  <a:lnTo>
                    <a:pt x="115153" y="800100"/>
                  </a:lnTo>
                  <a:lnTo>
                    <a:pt x="134355" y="762000"/>
                  </a:lnTo>
                  <a:lnTo>
                    <a:pt x="154903" y="711200"/>
                  </a:lnTo>
                  <a:lnTo>
                    <a:pt x="176769" y="673100"/>
                  </a:lnTo>
                  <a:lnTo>
                    <a:pt x="199927" y="635000"/>
                  </a:lnTo>
                  <a:lnTo>
                    <a:pt x="224347" y="609600"/>
                  </a:lnTo>
                  <a:lnTo>
                    <a:pt x="250001" y="571500"/>
                  </a:lnTo>
                  <a:lnTo>
                    <a:pt x="276861" y="533400"/>
                  </a:lnTo>
                  <a:lnTo>
                    <a:pt x="304900" y="495300"/>
                  </a:lnTo>
                  <a:lnTo>
                    <a:pt x="334090" y="457200"/>
                  </a:lnTo>
                  <a:lnTo>
                    <a:pt x="364401" y="431800"/>
                  </a:lnTo>
                  <a:lnTo>
                    <a:pt x="395806" y="393700"/>
                  </a:lnTo>
                  <a:lnTo>
                    <a:pt x="428278" y="368300"/>
                  </a:lnTo>
                  <a:lnTo>
                    <a:pt x="461787" y="342900"/>
                  </a:lnTo>
                  <a:lnTo>
                    <a:pt x="496306" y="304800"/>
                  </a:lnTo>
                  <a:lnTo>
                    <a:pt x="531808" y="279400"/>
                  </a:lnTo>
                  <a:lnTo>
                    <a:pt x="568262" y="254000"/>
                  </a:lnTo>
                  <a:lnTo>
                    <a:pt x="605643" y="228600"/>
                  </a:lnTo>
                  <a:lnTo>
                    <a:pt x="643921" y="203200"/>
                  </a:lnTo>
                  <a:lnTo>
                    <a:pt x="683069" y="177800"/>
                  </a:lnTo>
                  <a:lnTo>
                    <a:pt x="723058" y="165100"/>
                  </a:lnTo>
                  <a:lnTo>
                    <a:pt x="763860" y="139700"/>
                  </a:lnTo>
                  <a:lnTo>
                    <a:pt x="805448" y="127000"/>
                  </a:lnTo>
                  <a:lnTo>
                    <a:pt x="847793" y="101600"/>
                  </a:lnTo>
                  <a:lnTo>
                    <a:pt x="934642" y="76200"/>
                  </a:lnTo>
                  <a:lnTo>
                    <a:pt x="979091" y="50800"/>
                  </a:lnTo>
                  <a:lnTo>
                    <a:pt x="1024184" y="38100"/>
                  </a:lnTo>
                  <a:lnTo>
                    <a:pt x="1785378" y="38100"/>
                  </a:lnTo>
                  <a:lnTo>
                    <a:pt x="1830471" y="50800"/>
                  </a:lnTo>
                  <a:lnTo>
                    <a:pt x="1874919" y="76200"/>
                  </a:lnTo>
                  <a:lnTo>
                    <a:pt x="1961769" y="101600"/>
                  </a:lnTo>
                  <a:lnTo>
                    <a:pt x="2004114" y="127000"/>
                  </a:lnTo>
                  <a:lnTo>
                    <a:pt x="2045702" y="139700"/>
                  </a:lnTo>
                  <a:lnTo>
                    <a:pt x="2066103" y="152400"/>
                  </a:lnTo>
                  <a:lnTo>
                    <a:pt x="1404781" y="152400"/>
                  </a:lnTo>
                  <a:lnTo>
                    <a:pt x="1354974" y="165100"/>
                  </a:lnTo>
                  <a:lnTo>
                    <a:pt x="1256876" y="165100"/>
                  </a:lnTo>
                  <a:lnTo>
                    <a:pt x="1208659" y="177800"/>
                  </a:lnTo>
                  <a:lnTo>
                    <a:pt x="1161046" y="177800"/>
                  </a:lnTo>
                  <a:lnTo>
                    <a:pt x="977385" y="228600"/>
                  </a:lnTo>
                  <a:lnTo>
                    <a:pt x="933354" y="241300"/>
                  </a:lnTo>
                  <a:lnTo>
                    <a:pt x="890152" y="266700"/>
                  </a:lnTo>
                  <a:lnTo>
                    <a:pt x="847815" y="279400"/>
                  </a:lnTo>
                  <a:lnTo>
                    <a:pt x="806381" y="304800"/>
                  </a:lnTo>
                  <a:lnTo>
                    <a:pt x="765888" y="330200"/>
                  </a:lnTo>
                  <a:lnTo>
                    <a:pt x="726372" y="342900"/>
                  </a:lnTo>
                  <a:lnTo>
                    <a:pt x="687871" y="368300"/>
                  </a:lnTo>
                  <a:lnTo>
                    <a:pt x="650423" y="393700"/>
                  </a:lnTo>
                  <a:lnTo>
                    <a:pt x="614065" y="431800"/>
                  </a:lnTo>
                  <a:lnTo>
                    <a:pt x="578833" y="457200"/>
                  </a:lnTo>
                  <a:lnTo>
                    <a:pt x="544766" y="482600"/>
                  </a:lnTo>
                  <a:lnTo>
                    <a:pt x="511900" y="520700"/>
                  </a:lnTo>
                  <a:lnTo>
                    <a:pt x="480274" y="546100"/>
                  </a:lnTo>
                  <a:lnTo>
                    <a:pt x="449923" y="584200"/>
                  </a:lnTo>
                  <a:lnTo>
                    <a:pt x="420887" y="609600"/>
                  </a:lnTo>
                  <a:lnTo>
                    <a:pt x="393201" y="647700"/>
                  </a:lnTo>
                  <a:lnTo>
                    <a:pt x="366904" y="685800"/>
                  </a:lnTo>
                  <a:lnTo>
                    <a:pt x="342033" y="723900"/>
                  </a:lnTo>
                  <a:lnTo>
                    <a:pt x="318624" y="762000"/>
                  </a:lnTo>
                  <a:lnTo>
                    <a:pt x="296716" y="800100"/>
                  </a:lnTo>
                  <a:lnTo>
                    <a:pt x="276345" y="838200"/>
                  </a:lnTo>
                  <a:lnTo>
                    <a:pt x="257550" y="876300"/>
                  </a:lnTo>
                  <a:lnTo>
                    <a:pt x="240367" y="927100"/>
                  </a:lnTo>
                  <a:lnTo>
                    <a:pt x="224833" y="965200"/>
                  </a:lnTo>
                  <a:lnTo>
                    <a:pt x="210986" y="1003300"/>
                  </a:lnTo>
                  <a:lnTo>
                    <a:pt x="198864" y="1054100"/>
                  </a:lnTo>
                  <a:lnTo>
                    <a:pt x="188503" y="1092200"/>
                  </a:lnTo>
                  <a:lnTo>
                    <a:pt x="179941" y="1143000"/>
                  </a:lnTo>
                  <a:lnTo>
                    <a:pt x="173216" y="1181100"/>
                  </a:lnTo>
                  <a:lnTo>
                    <a:pt x="168364" y="1231900"/>
                  </a:lnTo>
                  <a:lnTo>
                    <a:pt x="165423" y="1282700"/>
                  </a:lnTo>
                  <a:lnTo>
                    <a:pt x="164431" y="1320800"/>
                  </a:lnTo>
                  <a:lnTo>
                    <a:pt x="164760" y="1333500"/>
                  </a:lnTo>
                  <a:lnTo>
                    <a:pt x="165911" y="1346200"/>
                  </a:lnTo>
                  <a:lnTo>
                    <a:pt x="166076" y="1358900"/>
                  </a:lnTo>
                  <a:lnTo>
                    <a:pt x="164747" y="1409700"/>
                  </a:lnTo>
                  <a:lnTo>
                    <a:pt x="165068" y="1460500"/>
                  </a:lnTo>
                  <a:lnTo>
                    <a:pt x="167036" y="1511300"/>
                  </a:lnTo>
                  <a:lnTo>
                    <a:pt x="170648" y="1549400"/>
                  </a:lnTo>
                  <a:lnTo>
                    <a:pt x="175905" y="1600200"/>
                  </a:lnTo>
                  <a:lnTo>
                    <a:pt x="182802" y="1651000"/>
                  </a:lnTo>
                  <a:lnTo>
                    <a:pt x="191339" y="1689100"/>
                  </a:lnTo>
                  <a:lnTo>
                    <a:pt x="201514" y="1739900"/>
                  </a:lnTo>
                  <a:lnTo>
                    <a:pt x="213324" y="1790700"/>
                  </a:lnTo>
                  <a:lnTo>
                    <a:pt x="226768" y="1828800"/>
                  </a:lnTo>
                  <a:lnTo>
                    <a:pt x="241845" y="1879600"/>
                  </a:lnTo>
                  <a:lnTo>
                    <a:pt x="258551" y="1917700"/>
                  </a:lnTo>
                  <a:lnTo>
                    <a:pt x="276885" y="1968500"/>
                  </a:lnTo>
                  <a:lnTo>
                    <a:pt x="296845" y="2006600"/>
                  </a:lnTo>
                  <a:lnTo>
                    <a:pt x="318430" y="2057400"/>
                  </a:lnTo>
                  <a:lnTo>
                    <a:pt x="341637" y="2095500"/>
                  </a:lnTo>
                  <a:lnTo>
                    <a:pt x="366465" y="2133600"/>
                  </a:lnTo>
                  <a:lnTo>
                    <a:pt x="392911" y="2184400"/>
                  </a:lnTo>
                  <a:lnTo>
                    <a:pt x="420974" y="2222500"/>
                  </a:lnTo>
                  <a:lnTo>
                    <a:pt x="450652" y="2260600"/>
                  </a:lnTo>
                  <a:lnTo>
                    <a:pt x="481943" y="2298700"/>
                  </a:lnTo>
                  <a:lnTo>
                    <a:pt x="514845" y="2349500"/>
                  </a:lnTo>
                  <a:lnTo>
                    <a:pt x="571052" y="2413000"/>
                  </a:lnTo>
                  <a:lnTo>
                    <a:pt x="626539" y="2463800"/>
                  </a:lnTo>
                  <a:lnTo>
                    <a:pt x="680097" y="2514600"/>
                  </a:lnTo>
                  <a:lnTo>
                    <a:pt x="730515" y="2552700"/>
                  </a:lnTo>
                  <a:lnTo>
                    <a:pt x="776586" y="2590800"/>
                  </a:lnTo>
                  <a:lnTo>
                    <a:pt x="817099" y="2628900"/>
                  </a:lnTo>
                  <a:lnTo>
                    <a:pt x="850845" y="2641600"/>
                  </a:lnTo>
                  <a:lnTo>
                    <a:pt x="876617" y="2667000"/>
                  </a:lnTo>
                  <a:lnTo>
                    <a:pt x="893203" y="2679700"/>
                  </a:lnTo>
                  <a:lnTo>
                    <a:pt x="899395" y="2679700"/>
                  </a:lnTo>
                  <a:lnTo>
                    <a:pt x="916665" y="2692400"/>
                  </a:lnTo>
                  <a:lnTo>
                    <a:pt x="929717" y="2705100"/>
                  </a:lnTo>
                  <a:lnTo>
                    <a:pt x="937972" y="2730500"/>
                  </a:lnTo>
                  <a:lnTo>
                    <a:pt x="940852" y="2755900"/>
                  </a:lnTo>
                  <a:lnTo>
                    <a:pt x="940852" y="2997200"/>
                  </a:lnTo>
                  <a:lnTo>
                    <a:pt x="2033305" y="2997200"/>
                  </a:lnTo>
                  <a:lnTo>
                    <a:pt x="2075441" y="3009900"/>
                  </a:lnTo>
                  <a:lnTo>
                    <a:pt x="2113432" y="3035300"/>
                  </a:lnTo>
                  <a:lnTo>
                    <a:pt x="2146426" y="3073400"/>
                  </a:lnTo>
                  <a:lnTo>
                    <a:pt x="2173570" y="3098800"/>
                  </a:lnTo>
                  <a:lnTo>
                    <a:pt x="2194014" y="3136900"/>
                  </a:lnTo>
                  <a:lnTo>
                    <a:pt x="2200459" y="3162300"/>
                  </a:lnTo>
                  <a:lnTo>
                    <a:pt x="856457" y="3162300"/>
                  </a:lnTo>
                  <a:lnTo>
                    <a:pt x="832191" y="3175000"/>
                  </a:lnTo>
                  <a:lnTo>
                    <a:pt x="815822" y="3200400"/>
                  </a:lnTo>
                  <a:lnTo>
                    <a:pt x="809817" y="3238500"/>
                  </a:lnTo>
                  <a:lnTo>
                    <a:pt x="815822" y="3263900"/>
                  </a:lnTo>
                  <a:lnTo>
                    <a:pt x="832191" y="3289300"/>
                  </a:lnTo>
                  <a:lnTo>
                    <a:pt x="856457" y="3302000"/>
                  </a:lnTo>
                  <a:lnTo>
                    <a:pt x="886152" y="3314700"/>
                  </a:lnTo>
                  <a:lnTo>
                    <a:pt x="2195002" y="3314700"/>
                  </a:lnTo>
                  <a:lnTo>
                    <a:pt x="2175687" y="3352800"/>
                  </a:lnTo>
                  <a:lnTo>
                    <a:pt x="2149996" y="3390900"/>
                  </a:lnTo>
                  <a:lnTo>
                    <a:pt x="2118711" y="3416300"/>
                  </a:lnTo>
                  <a:lnTo>
                    <a:pt x="2082611" y="3441700"/>
                  </a:lnTo>
                  <a:lnTo>
                    <a:pt x="2042476" y="3467100"/>
                  </a:lnTo>
                  <a:close/>
                </a:path>
                <a:path w="2809875" h="4102100">
                  <a:moveTo>
                    <a:pt x="2808986" y="1346200"/>
                  </a:moveTo>
                  <a:lnTo>
                    <a:pt x="2644061" y="1346200"/>
                  </a:lnTo>
                  <a:lnTo>
                    <a:pt x="2644473" y="1333500"/>
                  </a:lnTo>
                  <a:lnTo>
                    <a:pt x="2644719" y="1333500"/>
                  </a:lnTo>
                  <a:lnTo>
                    <a:pt x="2645049" y="1320800"/>
                  </a:lnTo>
                  <a:lnTo>
                    <a:pt x="2644062" y="1282700"/>
                  </a:lnTo>
                  <a:lnTo>
                    <a:pt x="2641127" y="1231900"/>
                  </a:lnTo>
                  <a:lnTo>
                    <a:pt x="2636280" y="1181100"/>
                  </a:lnTo>
                  <a:lnTo>
                    <a:pt x="2629560" y="1143000"/>
                  </a:lnTo>
                  <a:lnTo>
                    <a:pt x="2621003" y="1092200"/>
                  </a:lnTo>
                  <a:lnTo>
                    <a:pt x="2610646" y="1054100"/>
                  </a:lnTo>
                  <a:lnTo>
                    <a:pt x="2598528" y="1003300"/>
                  </a:lnTo>
                  <a:lnTo>
                    <a:pt x="2584686" y="965200"/>
                  </a:lnTo>
                  <a:lnTo>
                    <a:pt x="2569156" y="927100"/>
                  </a:lnTo>
                  <a:lnTo>
                    <a:pt x="2551976" y="876300"/>
                  </a:lnTo>
                  <a:lnTo>
                    <a:pt x="2533184" y="838200"/>
                  </a:lnTo>
                  <a:lnTo>
                    <a:pt x="2512816" y="800100"/>
                  </a:lnTo>
                  <a:lnTo>
                    <a:pt x="2490911" y="762000"/>
                  </a:lnTo>
                  <a:lnTo>
                    <a:pt x="2467505" y="723900"/>
                  </a:lnTo>
                  <a:lnTo>
                    <a:pt x="2442636" y="685800"/>
                  </a:lnTo>
                  <a:lnTo>
                    <a:pt x="2416341" y="647700"/>
                  </a:lnTo>
                  <a:lnTo>
                    <a:pt x="2388658" y="609600"/>
                  </a:lnTo>
                  <a:lnTo>
                    <a:pt x="2359623" y="584200"/>
                  </a:lnTo>
                  <a:lnTo>
                    <a:pt x="2329275" y="546100"/>
                  </a:lnTo>
                  <a:lnTo>
                    <a:pt x="2297650" y="520700"/>
                  </a:lnTo>
                  <a:lnTo>
                    <a:pt x="2264786" y="482600"/>
                  </a:lnTo>
                  <a:lnTo>
                    <a:pt x="2230720" y="457200"/>
                  </a:lnTo>
                  <a:lnTo>
                    <a:pt x="2195490" y="431800"/>
                  </a:lnTo>
                  <a:lnTo>
                    <a:pt x="2159132" y="393700"/>
                  </a:lnTo>
                  <a:lnTo>
                    <a:pt x="2121685" y="368300"/>
                  </a:lnTo>
                  <a:lnTo>
                    <a:pt x="2083185" y="342900"/>
                  </a:lnTo>
                  <a:lnTo>
                    <a:pt x="2043670" y="330200"/>
                  </a:lnTo>
                  <a:lnTo>
                    <a:pt x="2003178" y="304800"/>
                  </a:lnTo>
                  <a:lnTo>
                    <a:pt x="1961744" y="279400"/>
                  </a:lnTo>
                  <a:lnTo>
                    <a:pt x="1919408" y="266700"/>
                  </a:lnTo>
                  <a:lnTo>
                    <a:pt x="1876206" y="241300"/>
                  </a:lnTo>
                  <a:lnTo>
                    <a:pt x="1832175" y="228600"/>
                  </a:lnTo>
                  <a:lnTo>
                    <a:pt x="1648515" y="177800"/>
                  </a:lnTo>
                  <a:lnTo>
                    <a:pt x="1600903" y="177800"/>
                  </a:lnTo>
                  <a:lnTo>
                    <a:pt x="1552685" y="165100"/>
                  </a:lnTo>
                  <a:lnTo>
                    <a:pt x="1454587" y="165100"/>
                  </a:lnTo>
                  <a:lnTo>
                    <a:pt x="1404781" y="152400"/>
                  </a:lnTo>
                  <a:lnTo>
                    <a:pt x="2066103" y="152400"/>
                  </a:lnTo>
                  <a:lnTo>
                    <a:pt x="2086504" y="165100"/>
                  </a:lnTo>
                  <a:lnTo>
                    <a:pt x="2126493" y="177800"/>
                  </a:lnTo>
                  <a:lnTo>
                    <a:pt x="2165641" y="203200"/>
                  </a:lnTo>
                  <a:lnTo>
                    <a:pt x="2203919" y="228600"/>
                  </a:lnTo>
                  <a:lnTo>
                    <a:pt x="2241299" y="254000"/>
                  </a:lnTo>
                  <a:lnTo>
                    <a:pt x="2277754" y="279400"/>
                  </a:lnTo>
                  <a:lnTo>
                    <a:pt x="2313255" y="304800"/>
                  </a:lnTo>
                  <a:lnTo>
                    <a:pt x="2347774" y="342900"/>
                  </a:lnTo>
                  <a:lnTo>
                    <a:pt x="2381284" y="368300"/>
                  </a:lnTo>
                  <a:lnTo>
                    <a:pt x="2413755" y="393700"/>
                  </a:lnTo>
                  <a:lnTo>
                    <a:pt x="2445161" y="431800"/>
                  </a:lnTo>
                  <a:lnTo>
                    <a:pt x="2475472" y="457200"/>
                  </a:lnTo>
                  <a:lnTo>
                    <a:pt x="2504661" y="495300"/>
                  </a:lnTo>
                  <a:lnTo>
                    <a:pt x="2532700" y="533400"/>
                  </a:lnTo>
                  <a:lnTo>
                    <a:pt x="2559561" y="571500"/>
                  </a:lnTo>
                  <a:lnTo>
                    <a:pt x="2585215" y="609600"/>
                  </a:lnTo>
                  <a:lnTo>
                    <a:pt x="2609635" y="635000"/>
                  </a:lnTo>
                  <a:lnTo>
                    <a:pt x="2632792" y="673100"/>
                  </a:lnTo>
                  <a:lnTo>
                    <a:pt x="2654659" y="711200"/>
                  </a:lnTo>
                  <a:lnTo>
                    <a:pt x="2675207" y="762000"/>
                  </a:lnTo>
                  <a:lnTo>
                    <a:pt x="2694408" y="800100"/>
                  </a:lnTo>
                  <a:lnTo>
                    <a:pt x="2712235" y="838200"/>
                  </a:lnTo>
                  <a:lnTo>
                    <a:pt x="2728659" y="876300"/>
                  </a:lnTo>
                  <a:lnTo>
                    <a:pt x="2743651" y="914400"/>
                  </a:lnTo>
                  <a:lnTo>
                    <a:pt x="2757185" y="965200"/>
                  </a:lnTo>
                  <a:lnTo>
                    <a:pt x="2769232" y="1003300"/>
                  </a:lnTo>
                  <a:lnTo>
                    <a:pt x="2779763" y="1054100"/>
                  </a:lnTo>
                  <a:lnTo>
                    <a:pt x="2788751" y="1092200"/>
                  </a:lnTo>
                  <a:lnTo>
                    <a:pt x="2796168" y="1143000"/>
                  </a:lnTo>
                  <a:lnTo>
                    <a:pt x="2801986" y="1181100"/>
                  </a:lnTo>
                  <a:lnTo>
                    <a:pt x="2806176" y="1231900"/>
                  </a:lnTo>
                  <a:lnTo>
                    <a:pt x="2808711" y="1282700"/>
                  </a:lnTo>
                  <a:lnTo>
                    <a:pt x="2809562" y="1320800"/>
                  </a:lnTo>
                  <a:lnTo>
                    <a:pt x="2809562" y="1333500"/>
                  </a:lnTo>
                  <a:lnTo>
                    <a:pt x="2808986" y="1346200"/>
                  </a:lnTo>
                  <a:close/>
                </a:path>
                <a:path w="2809875" h="4102100">
                  <a:moveTo>
                    <a:pt x="2399348" y="1003300"/>
                  </a:moveTo>
                  <a:lnTo>
                    <a:pt x="2338845" y="1003300"/>
                  </a:lnTo>
                  <a:lnTo>
                    <a:pt x="2318777" y="990600"/>
                  </a:lnTo>
                  <a:lnTo>
                    <a:pt x="2301423" y="977900"/>
                  </a:lnTo>
                  <a:lnTo>
                    <a:pt x="2287972" y="965200"/>
                  </a:lnTo>
                  <a:lnTo>
                    <a:pt x="2263281" y="927100"/>
                  </a:lnTo>
                  <a:lnTo>
                    <a:pt x="2236459" y="876300"/>
                  </a:lnTo>
                  <a:lnTo>
                    <a:pt x="2207582" y="838200"/>
                  </a:lnTo>
                  <a:lnTo>
                    <a:pt x="2176721" y="800100"/>
                  </a:lnTo>
                  <a:lnTo>
                    <a:pt x="2143950" y="762000"/>
                  </a:lnTo>
                  <a:lnTo>
                    <a:pt x="2109343" y="723900"/>
                  </a:lnTo>
                  <a:lnTo>
                    <a:pt x="2072973" y="685800"/>
                  </a:lnTo>
                  <a:lnTo>
                    <a:pt x="2034914" y="660400"/>
                  </a:lnTo>
                  <a:lnTo>
                    <a:pt x="1995238" y="622300"/>
                  </a:lnTo>
                  <a:lnTo>
                    <a:pt x="1954019" y="596900"/>
                  </a:lnTo>
                  <a:lnTo>
                    <a:pt x="1911331" y="571500"/>
                  </a:lnTo>
                  <a:lnTo>
                    <a:pt x="1867246" y="546100"/>
                  </a:lnTo>
                  <a:lnTo>
                    <a:pt x="1821839" y="520700"/>
                  </a:lnTo>
                  <a:lnTo>
                    <a:pt x="1775183" y="495300"/>
                  </a:lnTo>
                  <a:lnTo>
                    <a:pt x="1748538" y="469900"/>
                  </a:lnTo>
                  <a:lnTo>
                    <a:pt x="1731803" y="444500"/>
                  </a:lnTo>
                  <a:lnTo>
                    <a:pt x="1726311" y="419100"/>
                  </a:lnTo>
                  <a:lnTo>
                    <a:pt x="1733397" y="381000"/>
                  </a:lnTo>
                  <a:lnTo>
                    <a:pt x="1752294" y="355600"/>
                  </a:lnTo>
                  <a:lnTo>
                    <a:pt x="1779018" y="342900"/>
                  </a:lnTo>
                  <a:lnTo>
                    <a:pt x="1841976" y="342900"/>
                  </a:lnTo>
                  <a:lnTo>
                    <a:pt x="1889017" y="368300"/>
                  </a:lnTo>
                  <a:lnTo>
                    <a:pt x="1934975" y="393700"/>
                  </a:lnTo>
                  <a:lnTo>
                    <a:pt x="1979792" y="419100"/>
                  </a:lnTo>
                  <a:lnTo>
                    <a:pt x="2023411" y="444500"/>
                  </a:lnTo>
                  <a:lnTo>
                    <a:pt x="2065776" y="469900"/>
                  </a:lnTo>
                  <a:lnTo>
                    <a:pt x="2106831" y="508000"/>
                  </a:lnTo>
                  <a:lnTo>
                    <a:pt x="2146518" y="533400"/>
                  </a:lnTo>
                  <a:lnTo>
                    <a:pt x="2184781" y="571500"/>
                  </a:lnTo>
                  <a:lnTo>
                    <a:pt x="2221563" y="609600"/>
                  </a:lnTo>
                  <a:lnTo>
                    <a:pt x="2256808" y="635000"/>
                  </a:lnTo>
                  <a:lnTo>
                    <a:pt x="2290460" y="673100"/>
                  </a:lnTo>
                  <a:lnTo>
                    <a:pt x="2322461" y="711200"/>
                  </a:lnTo>
                  <a:lnTo>
                    <a:pt x="2352754" y="762000"/>
                  </a:lnTo>
                  <a:lnTo>
                    <a:pt x="2381284" y="800100"/>
                  </a:lnTo>
                  <a:lnTo>
                    <a:pt x="2407994" y="838200"/>
                  </a:lnTo>
                  <a:lnTo>
                    <a:pt x="2432826" y="889000"/>
                  </a:lnTo>
                  <a:lnTo>
                    <a:pt x="2442320" y="914400"/>
                  </a:lnTo>
                  <a:lnTo>
                    <a:pt x="2439191" y="952500"/>
                  </a:lnTo>
                  <a:lnTo>
                    <a:pt x="2424509" y="977900"/>
                  </a:lnTo>
                  <a:lnTo>
                    <a:pt x="2399348" y="1003300"/>
                  </a:lnTo>
                  <a:close/>
                </a:path>
                <a:path w="2809875" h="4102100">
                  <a:moveTo>
                    <a:pt x="2033305" y="2997200"/>
                  </a:moveTo>
                  <a:lnTo>
                    <a:pt x="1868627" y="2997200"/>
                  </a:lnTo>
                  <a:lnTo>
                    <a:pt x="1868627" y="2755900"/>
                  </a:lnTo>
                  <a:lnTo>
                    <a:pt x="1871508" y="2730500"/>
                  </a:lnTo>
                  <a:lnTo>
                    <a:pt x="1879772" y="2705100"/>
                  </a:lnTo>
                  <a:lnTo>
                    <a:pt x="1892849" y="2692400"/>
                  </a:lnTo>
                  <a:lnTo>
                    <a:pt x="1910166" y="2679700"/>
                  </a:lnTo>
                  <a:lnTo>
                    <a:pt x="1916339" y="2679700"/>
                  </a:lnTo>
                  <a:lnTo>
                    <a:pt x="1932913" y="2667000"/>
                  </a:lnTo>
                  <a:lnTo>
                    <a:pt x="1958678" y="2641600"/>
                  </a:lnTo>
                  <a:lnTo>
                    <a:pt x="1992422" y="2628900"/>
                  </a:lnTo>
                  <a:lnTo>
                    <a:pt x="2032935" y="2590800"/>
                  </a:lnTo>
                  <a:lnTo>
                    <a:pt x="2079005" y="2552700"/>
                  </a:lnTo>
                  <a:lnTo>
                    <a:pt x="2129421" y="2514600"/>
                  </a:lnTo>
                  <a:lnTo>
                    <a:pt x="2182972" y="2463800"/>
                  </a:lnTo>
                  <a:lnTo>
                    <a:pt x="2238447" y="2400300"/>
                  </a:lnTo>
                  <a:lnTo>
                    <a:pt x="2294635" y="2349500"/>
                  </a:lnTo>
                  <a:lnTo>
                    <a:pt x="2327536" y="2298700"/>
                  </a:lnTo>
                  <a:lnTo>
                    <a:pt x="2358827" y="2260600"/>
                  </a:lnTo>
                  <a:lnTo>
                    <a:pt x="2388505" y="2222500"/>
                  </a:lnTo>
                  <a:lnTo>
                    <a:pt x="2416568" y="2184400"/>
                  </a:lnTo>
                  <a:lnTo>
                    <a:pt x="2443015" y="2133600"/>
                  </a:lnTo>
                  <a:lnTo>
                    <a:pt x="2467844" y="2095500"/>
                  </a:lnTo>
                  <a:lnTo>
                    <a:pt x="2491052" y="2057400"/>
                  </a:lnTo>
                  <a:lnTo>
                    <a:pt x="2512638" y="2006600"/>
                  </a:lnTo>
                  <a:lnTo>
                    <a:pt x="2532600" y="1968500"/>
                  </a:lnTo>
                  <a:lnTo>
                    <a:pt x="2550936" y="1917700"/>
                  </a:lnTo>
                  <a:lnTo>
                    <a:pt x="2567645" y="1879600"/>
                  </a:lnTo>
                  <a:lnTo>
                    <a:pt x="2582724" y="1828800"/>
                  </a:lnTo>
                  <a:lnTo>
                    <a:pt x="2596172" y="1790700"/>
                  </a:lnTo>
                  <a:lnTo>
                    <a:pt x="2607987" y="1739900"/>
                  </a:lnTo>
                  <a:lnTo>
                    <a:pt x="2618166" y="1689100"/>
                  </a:lnTo>
                  <a:lnTo>
                    <a:pt x="2626709" y="1651000"/>
                  </a:lnTo>
                  <a:lnTo>
                    <a:pt x="2633613" y="1600200"/>
                  </a:lnTo>
                  <a:lnTo>
                    <a:pt x="2638876" y="1549400"/>
                  </a:lnTo>
                  <a:lnTo>
                    <a:pt x="2642497" y="1511300"/>
                  </a:lnTo>
                  <a:lnTo>
                    <a:pt x="2644473" y="1460500"/>
                  </a:lnTo>
                  <a:lnTo>
                    <a:pt x="2644803" y="1409700"/>
                  </a:lnTo>
                  <a:lnTo>
                    <a:pt x="2643486" y="1358900"/>
                  </a:lnTo>
                  <a:lnTo>
                    <a:pt x="2643568" y="1346200"/>
                  </a:lnTo>
                  <a:lnTo>
                    <a:pt x="2808082" y="1346200"/>
                  </a:lnTo>
                  <a:lnTo>
                    <a:pt x="2808082" y="1358900"/>
                  </a:lnTo>
                  <a:lnTo>
                    <a:pt x="2809367" y="1409700"/>
                  </a:lnTo>
                  <a:lnTo>
                    <a:pt x="2809075" y="1460500"/>
                  </a:lnTo>
                  <a:lnTo>
                    <a:pt x="2807211" y="1498600"/>
                  </a:lnTo>
                  <a:lnTo>
                    <a:pt x="2803782" y="1549400"/>
                  </a:lnTo>
                  <a:lnTo>
                    <a:pt x="2798793" y="1600200"/>
                  </a:lnTo>
                  <a:lnTo>
                    <a:pt x="2792251" y="1651000"/>
                  </a:lnTo>
                  <a:lnTo>
                    <a:pt x="2784162" y="1701800"/>
                  </a:lnTo>
                  <a:lnTo>
                    <a:pt x="2774533" y="1752600"/>
                  </a:lnTo>
                  <a:lnTo>
                    <a:pt x="2763369" y="1790700"/>
                  </a:lnTo>
                  <a:lnTo>
                    <a:pt x="2750678" y="1841500"/>
                  </a:lnTo>
                  <a:lnTo>
                    <a:pt x="2736464" y="1892300"/>
                  </a:lnTo>
                  <a:lnTo>
                    <a:pt x="2720735" y="1930400"/>
                  </a:lnTo>
                  <a:lnTo>
                    <a:pt x="2703497" y="1981200"/>
                  </a:lnTo>
                  <a:lnTo>
                    <a:pt x="2684755" y="2032000"/>
                  </a:lnTo>
                  <a:lnTo>
                    <a:pt x="2664517" y="2070100"/>
                  </a:lnTo>
                  <a:lnTo>
                    <a:pt x="2642788" y="2120900"/>
                  </a:lnTo>
                  <a:lnTo>
                    <a:pt x="2619575" y="2159000"/>
                  </a:lnTo>
                  <a:lnTo>
                    <a:pt x="2594883" y="2209800"/>
                  </a:lnTo>
                  <a:lnTo>
                    <a:pt x="2568720" y="2247900"/>
                  </a:lnTo>
                  <a:lnTo>
                    <a:pt x="2541092" y="2286000"/>
                  </a:lnTo>
                  <a:lnTo>
                    <a:pt x="2512004" y="2336800"/>
                  </a:lnTo>
                  <a:lnTo>
                    <a:pt x="2481462" y="2374900"/>
                  </a:lnTo>
                  <a:lnTo>
                    <a:pt x="2449474" y="2413000"/>
                  </a:lnTo>
                  <a:lnTo>
                    <a:pt x="2416046" y="2451100"/>
                  </a:lnTo>
                  <a:lnTo>
                    <a:pt x="2324075" y="2552700"/>
                  </a:lnTo>
                  <a:lnTo>
                    <a:pt x="2279178" y="2603500"/>
                  </a:lnTo>
                  <a:lnTo>
                    <a:pt x="2235694" y="2641600"/>
                  </a:lnTo>
                  <a:lnTo>
                    <a:pt x="2194137" y="2679700"/>
                  </a:lnTo>
                  <a:lnTo>
                    <a:pt x="2155024" y="2705100"/>
                  </a:lnTo>
                  <a:lnTo>
                    <a:pt x="2118869" y="2730500"/>
                  </a:lnTo>
                  <a:lnTo>
                    <a:pt x="2086187" y="2755900"/>
                  </a:lnTo>
                  <a:lnTo>
                    <a:pt x="2057494" y="2781300"/>
                  </a:lnTo>
                  <a:lnTo>
                    <a:pt x="2033305" y="2794000"/>
                  </a:lnTo>
                  <a:lnTo>
                    <a:pt x="2033305" y="2997200"/>
                  </a:lnTo>
                  <a:close/>
                </a:path>
                <a:path w="2809875" h="4102100">
                  <a:moveTo>
                    <a:pt x="1784656" y="2146300"/>
                  </a:moveTo>
                  <a:lnTo>
                    <a:pt x="1026947" y="2146300"/>
                  </a:lnTo>
                  <a:lnTo>
                    <a:pt x="983126" y="2120900"/>
                  </a:lnTo>
                  <a:lnTo>
                    <a:pt x="945973" y="2095500"/>
                  </a:lnTo>
                  <a:lnTo>
                    <a:pt x="917251" y="2057400"/>
                  </a:lnTo>
                  <a:lnTo>
                    <a:pt x="898724" y="2019300"/>
                  </a:lnTo>
                  <a:lnTo>
                    <a:pt x="892156" y="1968500"/>
                  </a:lnTo>
                  <a:lnTo>
                    <a:pt x="898724" y="1917700"/>
                  </a:lnTo>
                  <a:lnTo>
                    <a:pt x="917251" y="1866900"/>
                  </a:lnTo>
                  <a:lnTo>
                    <a:pt x="945973" y="1841500"/>
                  </a:lnTo>
                  <a:lnTo>
                    <a:pt x="983126" y="1803400"/>
                  </a:lnTo>
                  <a:lnTo>
                    <a:pt x="1026947" y="1790700"/>
                  </a:lnTo>
                  <a:lnTo>
                    <a:pt x="1124396" y="1790700"/>
                  </a:lnTo>
                  <a:lnTo>
                    <a:pt x="1168216" y="1803400"/>
                  </a:lnTo>
                  <a:lnTo>
                    <a:pt x="1205370" y="1841500"/>
                  </a:lnTo>
                  <a:lnTo>
                    <a:pt x="1234092" y="1866900"/>
                  </a:lnTo>
                  <a:lnTo>
                    <a:pt x="1252619" y="1917700"/>
                  </a:lnTo>
                  <a:lnTo>
                    <a:pt x="1255902" y="1943100"/>
                  </a:lnTo>
                  <a:lnTo>
                    <a:pt x="1064567" y="1943100"/>
                  </a:lnTo>
                  <a:lnTo>
                    <a:pt x="1056752" y="1955800"/>
                  </a:lnTo>
                  <a:lnTo>
                    <a:pt x="1056752" y="1968500"/>
                  </a:lnTo>
                  <a:lnTo>
                    <a:pt x="1064567" y="1981200"/>
                  </a:lnTo>
                  <a:lnTo>
                    <a:pt x="1915463" y="1981200"/>
                  </a:lnTo>
                  <a:lnTo>
                    <a:pt x="1910626" y="2019300"/>
                  </a:lnTo>
                  <a:lnTo>
                    <a:pt x="1892429" y="2057400"/>
                  </a:lnTo>
                  <a:lnTo>
                    <a:pt x="1864216" y="2095500"/>
                  </a:lnTo>
                  <a:lnTo>
                    <a:pt x="1827715" y="2120900"/>
                  </a:lnTo>
                  <a:lnTo>
                    <a:pt x="1784656" y="2146300"/>
                  </a:lnTo>
                  <a:close/>
                </a:path>
                <a:path w="2809875" h="4102100">
                  <a:moveTo>
                    <a:pt x="1721058" y="1981200"/>
                  </a:moveTo>
                  <a:lnTo>
                    <a:pt x="1556462" y="1981200"/>
                  </a:lnTo>
                  <a:lnTo>
                    <a:pt x="1556462" y="1955800"/>
                  </a:lnTo>
                  <a:lnTo>
                    <a:pt x="1562912" y="1917700"/>
                  </a:lnTo>
                  <a:lnTo>
                    <a:pt x="1581109" y="1866900"/>
                  </a:lnTo>
                  <a:lnTo>
                    <a:pt x="1609322" y="1841500"/>
                  </a:lnTo>
                  <a:lnTo>
                    <a:pt x="1645824" y="1803400"/>
                  </a:lnTo>
                  <a:lnTo>
                    <a:pt x="1688882" y="1790700"/>
                  </a:lnTo>
                  <a:lnTo>
                    <a:pt x="1784656" y="1790700"/>
                  </a:lnTo>
                  <a:lnTo>
                    <a:pt x="1827715" y="1803400"/>
                  </a:lnTo>
                  <a:lnTo>
                    <a:pt x="1864216" y="1841500"/>
                  </a:lnTo>
                  <a:lnTo>
                    <a:pt x="1892429" y="1866900"/>
                  </a:lnTo>
                  <a:lnTo>
                    <a:pt x="1910626" y="1917700"/>
                  </a:lnTo>
                  <a:lnTo>
                    <a:pt x="1914926" y="1943100"/>
                  </a:lnTo>
                  <a:lnTo>
                    <a:pt x="1727227" y="1943100"/>
                  </a:lnTo>
                  <a:lnTo>
                    <a:pt x="1721058" y="1955800"/>
                  </a:lnTo>
                  <a:lnTo>
                    <a:pt x="1721058" y="1981200"/>
                  </a:lnTo>
                  <a:close/>
                </a:path>
                <a:path w="2809875" h="4102100">
                  <a:moveTo>
                    <a:pt x="1259186" y="1981200"/>
                  </a:moveTo>
                  <a:lnTo>
                    <a:pt x="1094755" y="1981200"/>
                  </a:lnTo>
                  <a:lnTo>
                    <a:pt x="1094755" y="1955800"/>
                  </a:lnTo>
                  <a:lnTo>
                    <a:pt x="1086941" y="1943100"/>
                  </a:lnTo>
                  <a:lnTo>
                    <a:pt x="1255902" y="1943100"/>
                  </a:lnTo>
                  <a:lnTo>
                    <a:pt x="1259186" y="1968500"/>
                  </a:lnTo>
                  <a:lnTo>
                    <a:pt x="1259186" y="1981200"/>
                  </a:lnTo>
                  <a:close/>
                </a:path>
                <a:path w="2809875" h="4102100">
                  <a:moveTo>
                    <a:pt x="1915463" y="1981200"/>
                  </a:moveTo>
                  <a:lnTo>
                    <a:pt x="1752645" y="1981200"/>
                  </a:lnTo>
                  <a:lnTo>
                    <a:pt x="1752645" y="1955800"/>
                  </a:lnTo>
                  <a:lnTo>
                    <a:pt x="1746475" y="1943100"/>
                  </a:lnTo>
                  <a:lnTo>
                    <a:pt x="1914926" y="1943100"/>
                  </a:lnTo>
                  <a:lnTo>
                    <a:pt x="1917076" y="1955800"/>
                  </a:lnTo>
                  <a:lnTo>
                    <a:pt x="1917076" y="1968500"/>
                  </a:lnTo>
                  <a:lnTo>
                    <a:pt x="1915463" y="1981200"/>
                  </a:lnTo>
                  <a:close/>
                </a:path>
                <a:path w="2809875" h="4102100">
                  <a:moveTo>
                    <a:pt x="1259269" y="2997200"/>
                  </a:moveTo>
                  <a:lnTo>
                    <a:pt x="1094673" y="2997200"/>
                  </a:lnTo>
                  <a:lnTo>
                    <a:pt x="1094673" y="2146300"/>
                  </a:lnTo>
                  <a:lnTo>
                    <a:pt x="1259269" y="2146300"/>
                  </a:lnTo>
                  <a:lnTo>
                    <a:pt x="1259269" y="2997200"/>
                  </a:lnTo>
                  <a:close/>
                </a:path>
                <a:path w="2809875" h="4102100">
                  <a:moveTo>
                    <a:pt x="1720976" y="2997200"/>
                  </a:moveTo>
                  <a:lnTo>
                    <a:pt x="1556545" y="2997200"/>
                  </a:lnTo>
                  <a:lnTo>
                    <a:pt x="1556545" y="2146300"/>
                  </a:lnTo>
                  <a:lnTo>
                    <a:pt x="1720976" y="2146300"/>
                  </a:lnTo>
                  <a:lnTo>
                    <a:pt x="1720976" y="2997200"/>
                  </a:lnTo>
                  <a:close/>
                </a:path>
                <a:path w="2809875" h="4102100">
                  <a:moveTo>
                    <a:pt x="2195002" y="3314700"/>
                  </a:moveTo>
                  <a:lnTo>
                    <a:pt x="1970461" y="3314700"/>
                  </a:lnTo>
                  <a:lnTo>
                    <a:pt x="2000155" y="3302000"/>
                  </a:lnTo>
                  <a:lnTo>
                    <a:pt x="2024421" y="3289300"/>
                  </a:lnTo>
                  <a:lnTo>
                    <a:pt x="2040790" y="3263900"/>
                  </a:lnTo>
                  <a:lnTo>
                    <a:pt x="2046795" y="3238500"/>
                  </a:lnTo>
                  <a:lnTo>
                    <a:pt x="2040790" y="3200400"/>
                  </a:lnTo>
                  <a:lnTo>
                    <a:pt x="2024421" y="3175000"/>
                  </a:lnTo>
                  <a:lnTo>
                    <a:pt x="2000155" y="3162300"/>
                  </a:lnTo>
                  <a:lnTo>
                    <a:pt x="2200459" y="3162300"/>
                  </a:lnTo>
                  <a:lnTo>
                    <a:pt x="2206905" y="3187700"/>
                  </a:lnTo>
                  <a:lnTo>
                    <a:pt x="2211391" y="3238500"/>
                  </a:lnTo>
                  <a:lnTo>
                    <a:pt x="2207164" y="3276600"/>
                  </a:lnTo>
                  <a:lnTo>
                    <a:pt x="2195002" y="3314700"/>
                  </a:lnTo>
                  <a:close/>
                </a:path>
                <a:path w="2809875" h="4102100">
                  <a:moveTo>
                    <a:pt x="1829570" y="3784600"/>
                  </a:moveTo>
                  <a:lnTo>
                    <a:pt x="1027206" y="3784600"/>
                  </a:lnTo>
                  <a:lnTo>
                    <a:pt x="984446" y="3771900"/>
                  </a:lnTo>
                  <a:lnTo>
                    <a:pt x="945815" y="3746500"/>
                  </a:lnTo>
                  <a:lnTo>
                    <a:pt x="912207" y="3721100"/>
                  </a:lnTo>
                  <a:lnTo>
                    <a:pt x="884513" y="3683000"/>
                  </a:lnTo>
                  <a:lnTo>
                    <a:pt x="863626" y="3644900"/>
                  </a:lnTo>
                  <a:lnTo>
                    <a:pt x="850440" y="3606800"/>
                  </a:lnTo>
                  <a:lnTo>
                    <a:pt x="845846" y="3556000"/>
                  </a:lnTo>
                  <a:lnTo>
                    <a:pt x="845846" y="3543300"/>
                  </a:lnTo>
                  <a:lnTo>
                    <a:pt x="846621" y="3530600"/>
                  </a:lnTo>
                  <a:lnTo>
                    <a:pt x="848900" y="3505200"/>
                  </a:lnTo>
                  <a:lnTo>
                    <a:pt x="852613" y="3492500"/>
                  </a:lnTo>
                  <a:lnTo>
                    <a:pt x="857691" y="3467100"/>
                  </a:lnTo>
                  <a:lnTo>
                    <a:pt x="1999086" y="3467100"/>
                  </a:lnTo>
                  <a:lnTo>
                    <a:pt x="2001625" y="3479800"/>
                  </a:lnTo>
                  <a:lnTo>
                    <a:pt x="1054210" y="3479800"/>
                  </a:lnTo>
                  <a:lnTo>
                    <a:pt x="1031355" y="3492500"/>
                  </a:lnTo>
                  <a:lnTo>
                    <a:pt x="1015935" y="3517900"/>
                  </a:lnTo>
                  <a:lnTo>
                    <a:pt x="1010277" y="3543300"/>
                  </a:lnTo>
                  <a:lnTo>
                    <a:pt x="1010277" y="3556000"/>
                  </a:lnTo>
                  <a:lnTo>
                    <a:pt x="1015935" y="3581400"/>
                  </a:lnTo>
                  <a:lnTo>
                    <a:pt x="1031355" y="3606800"/>
                  </a:lnTo>
                  <a:lnTo>
                    <a:pt x="1054210" y="3619500"/>
                  </a:lnTo>
                  <a:lnTo>
                    <a:pt x="1082170" y="3632200"/>
                  </a:lnTo>
                  <a:lnTo>
                    <a:pt x="1997546" y="3632200"/>
                  </a:lnTo>
                  <a:lnTo>
                    <a:pt x="1993151" y="3644900"/>
                  </a:lnTo>
                  <a:lnTo>
                    <a:pt x="1972264" y="3683000"/>
                  </a:lnTo>
                  <a:lnTo>
                    <a:pt x="1944570" y="3721100"/>
                  </a:lnTo>
                  <a:lnTo>
                    <a:pt x="1910962" y="3746500"/>
                  </a:lnTo>
                  <a:lnTo>
                    <a:pt x="1872331" y="3771900"/>
                  </a:lnTo>
                  <a:lnTo>
                    <a:pt x="1829570" y="3784600"/>
                  </a:lnTo>
                  <a:close/>
                </a:path>
                <a:path w="2809875" h="4102100">
                  <a:moveTo>
                    <a:pt x="1997546" y="3632200"/>
                  </a:moveTo>
                  <a:lnTo>
                    <a:pt x="1774443" y="3632200"/>
                  </a:lnTo>
                  <a:lnTo>
                    <a:pt x="1802125" y="3619500"/>
                  </a:lnTo>
                  <a:lnTo>
                    <a:pt x="1825010" y="3606800"/>
                  </a:lnTo>
                  <a:lnTo>
                    <a:pt x="1840585" y="3581400"/>
                  </a:lnTo>
                  <a:lnTo>
                    <a:pt x="1846335" y="3556000"/>
                  </a:lnTo>
                  <a:lnTo>
                    <a:pt x="1846335" y="3543300"/>
                  </a:lnTo>
                  <a:lnTo>
                    <a:pt x="1840677" y="3517900"/>
                  </a:lnTo>
                  <a:lnTo>
                    <a:pt x="1825257" y="3492500"/>
                  </a:lnTo>
                  <a:lnTo>
                    <a:pt x="1802402" y="3479800"/>
                  </a:lnTo>
                  <a:lnTo>
                    <a:pt x="2001625" y="3479800"/>
                  </a:lnTo>
                  <a:lnTo>
                    <a:pt x="2004164" y="3492500"/>
                  </a:lnTo>
                  <a:lnTo>
                    <a:pt x="2007877" y="3505200"/>
                  </a:lnTo>
                  <a:lnTo>
                    <a:pt x="2010156" y="3530600"/>
                  </a:lnTo>
                  <a:lnTo>
                    <a:pt x="2010931" y="3543300"/>
                  </a:lnTo>
                  <a:lnTo>
                    <a:pt x="2010931" y="3556000"/>
                  </a:lnTo>
                  <a:lnTo>
                    <a:pt x="2006337" y="3606800"/>
                  </a:lnTo>
                  <a:lnTo>
                    <a:pt x="1997546" y="3632200"/>
                  </a:lnTo>
                  <a:close/>
                </a:path>
                <a:path w="2809875" h="4102100">
                  <a:moveTo>
                    <a:pt x="1603777" y="4102100"/>
                  </a:moveTo>
                  <a:lnTo>
                    <a:pt x="1252976" y="4102100"/>
                  </a:lnTo>
                  <a:lnTo>
                    <a:pt x="1207790" y="4089400"/>
                  </a:lnTo>
                  <a:lnTo>
                    <a:pt x="1166881" y="4064000"/>
                  </a:lnTo>
                  <a:lnTo>
                    <a:pt x="1131226" y="4038600"/>
                  </a:lnTo>
                  <a:lnTo>
                    <a:pt x="1101797" y="4000500"/>
                  </a:lnTo>
                  <a:lnTo>
                    <a:pt x="1079570" y="3962400"/>
                  </a:lnTo>
                  <a:lnTo>
                    <a:pt x="1065519" y="3911600"/>
                  </a:lnTo>
                  <a:lnTo>
                    <a:pt x="1060618" y="3873500"/>
                  </a:lnTo>
                  <a:lnTo>
                    <a:pt x="1061451" y="3848100"/>
                  </a:lnTo>
                  <a:lnTo>
                    <a:pt x="1063888" y="3822700"/>
                  </a:lnTo>
                  <a:lnTo>
                    <a:pt x="1067836" y="3810000"/>
                  </a:lnTo>
                  <a:lnTo>
                    <a:pt x="1073204" y="3784600"/>
                  </a:lnTo>
                  <a:lnTo>
                    <a:pt x="1783573" y="3784600"/>
                  </a:lnTo>
                  <a:lnTo>
                    <a:pt x="1786274" y="3797300"/>
                  </a:lnTo>
                  <a:lnTo>
                    <a:pt x="1271689" y="3797300"/>
                  </a:lnTo>
                  <a:lnTo>
                    <a:pt x="1247424" y="3810000"/>
                  </a:lnTo>
                  <a:lnTo>
                    <a:pt x="1231054" y="3835400"/>
                  </a:lnTo>
                  <a:lnTo>
                    <a:pt x="1225050" y="3873500"/>
                  </a:lnTo>
                  <a:lnTo>
                    <a:pt x="1231054" y="3898900"/>
                  </a:lnTo>
                  <a:lnTo>
                    <a:pt x="1247424" y="3924300"/>
                  </a:lnTo>
                  <a:lnTo>
                    <a:pt x="1271689" y="3937000"/>
                  </a:lnTo>
                  <a:lnTo>
                    <a:pt x="1301384" y="3949700"/>
                  </a:lnTo>
                  <a:lnTo>
                    <a:pt x="1780711" y="3949700"/>
                  </a:lnTo>
                  <a:lnTo>
                    <a:pt x="1777196" y="3962400"/>
                  </a:lnTo>
                  <a:lnTo>
                    <a:pt x="1754958" y="4000500"/>
                  </a:lnTo>
                  <a:lnTo>
                    <a:pt x="1725520" y="4038600"/>
                  </a:lnTo>
                  <a:lnTo>
                    <a:pt x="1689859" y="4064000"/>
                  </a:lnTo>
                  <a:lnTo>
                    <a:pt x="1648952" y="4089400"/>
                  </a:lnTo>
                  <a:lnTo>
                    <a:pt x="1603777" y="4102100"/>
                  </a:lnTo>
                  <a:close/>
                </a:path>
                <a:path w="2809875" h="4102100">
                  <a:moveTo>
                    <a:pt x="1780711" y="3949700"/>
                  </a:moveTo>
                  <a:lnTo>
                    <a:pt x="1555228" y="3949700"/>
                  </a:lnTo>
                  <a:lnTo>
                    <a:pt x="1584923" y="3937000"/>
                  </a:lnTo>
                  <a:lnTo>
                    <a:pt x="1609189" y="3924300"/>
                  </a:lnTo>
                  <a:lnTo>
                    <a:pt x="1625558" y="3898900"/>
                  </a:lnTo>
                  <a:lnTo>
                    <a:pt x="1631563" y="3873500"/>
                  </a:lnTo>
                  <a:lnTo>
                    <a:pt x="1625558" y="3835400"/>
                  </a:lnTo>
                  <a:lnTo>
                    <a:pt x="1609189" y="3810000"/>
                  </a:lnTo>
                  <a:lnTo>
                    <a:pt x="1584923" y="3797300"/>
                  </a:lnTo>
                  <a:lnTo>
                    <a:pt x="1786274" y="3797300"/>
                  </a:lnTo>
                  <a:lnTo>
                    <a:pt x="1788975" y="3810000"/>
                  </a:lnTo>
                  <a:lnTo>
                    <a:pt x="1792920" y="3822700"/>
                  </a:lnTo>
                  <a:lnTo>
                    <a:pt x="1795337" y="3848100"/>
                  </a:lnTo>
                  <a:lnTo>
                    <a:pt x="1796159" y="3873500"/>
                  </a:lnTo>
                  <a:lnTo>
                    <a:pt x="1791255" y="3911600"/>
                  </a:lnTo>
                  <a:lnTo>
                    <a:pt x="1780711" y="3949700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745304" y="1131841"/>
            <a:ext cx="11016615" cy="8320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504565">
              <a:lnSpc>
                <a:spcPct val="125000"/>
              </a:lnSpc>
              <a:spcBef>
                <a:spcPts val="100"/>
              </a:spcBef>
              <a:tabLst>
                <a:tab pos="2914650" algn="l"/>
              </a:tabLst>
            </a:pPr>
            <a:r>
              <a:rPr sz="4200" b="1" spc="-165" dirty="0">
                <a:solidFill>
                  <a:srgbClr val="F5F6F0"/>
                </a:solidFill>
                <a:latin typeface="Arial"/>
                <a:cs typeface="Arial"/>
              </a:rPr>
              <a:t>Р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1005" dirty="0">
                <a:solidFill>
                  <a:srgbClr val="F5F6F0"/>
                </a:solidFill>
                <a:latin typeface="Arial"/>
                <a:cs typeface="Arial"/>
              </a:rPr>
              <a:t>М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-135" dirty="0">
                <a:solidFill>
                  <a:srgbClr val="F5F6F0"/>
                </a:solidFill>
                <a:latin typeface="Arial"/>
                <a:cs typeface="Arial"/>
              </a:rPr>
              <a:t>Т</a:t>
            </a:r>
            <a:r>
              <a:rPr sz="4200" b="1" dirty="0">
                <a:solidFill>
                  <a:srgbClr val="F5F6F0"/>
                </a:solidFill>
                <a:latin typeface="Arial"/>
                <a:cs typeface="Arial"/>
              </a:rPr>
              <a:t>	</a:t>
            </a:r>
            <a:r>
              <a:rPr sz="4200" b="1" spc="-215" dirty="0">
                <a:solidFill>
                  <a:srgbClr val="F5F6F0"/>
                </a:solidFill>
                <a:latin typeface="Arial"/>
                <a:cs typeface="Arial"/>
              </a:rPr>
              <a:t>В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670" dirty="0">
                <a:solidFill>
                  <a:srgbClr val="F5F6F0"/>
                </a:solidFill>
                <a:latin typeface="Arial"/>
                <a:cs typeface="Arial"/>
              </a:rPr>
              <a:t>У</a:t>
            </a:r>
            <a:r>
              <a:rPr sz="4200" b="1" spc="-135" dirty="0">
                <a:solidFill>
                  <a:srgbClr val="F5F6F0"/>
                </a:solidFill>
                <a:latin typeface="Arial"/>
                <a:cs typeface="Arial"/>
              </a:rPr>
              <a:t>Т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65" dirty="0">
                <a:solidFill>
                  <a:srgbClr val="F5F6F0"/>
                </a:solidFill>
                <a:latin typeface="Arial"/>
                <a:cs typeface="Arial"/>
              </a:rPr>
              <a:t>Р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НН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25" dirty="0">
                <a:solidFill>
                  <a:srgbClr val="F5F6F0"/>
                </a:solidFill>
                <a:latin typeface="Arial"/>
                <a:cs typeface="Arial"/>
              </a:rPr>
              <a:t>Г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40" dirty="0">
                <a:solidFill>
                  <a:srgbClr val="F5F6F0"/>
                </a:solidFill>
                <a:latin typeface="Arial"/>
                <a:cs typeface="Arial"/>
              </a:rPr>
              <a:t>О  </a:t>
            </a:r>
            <a:r>
              <a:rPr sz="4200" b="1" spc="110" dirty="0">
                <a:solidFill>
                  <a:srgbClr val="F5F6F0"/>
                </a:solidFill>
                <a:latin typeface="Arial"/>
                <a:cs typeface="Arial"/>
              </a:rPr>
              <a:t>П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65" dirty="0">
                <a:solidFill>
                  <a:srgbClr val="F5F6F0"/>
                </a:solidFill>
                <a:latin typeface="Arial"/>
                <a:cs typeface="Arial"/>
              </a:rPr>
              <a:t>Р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360" dirty="0">
                <a:solidFill>
                  <a:srgbClr val="F5F6F0"/>
                </a:solidFill>
                <a:latin typeface="Arial"/>
                <a:cs typeface="Arial"/>
              </a:rPr>
              <a:t>С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35" dirty="0">
                <a:solidFill>
                  <a:srgbClr val="F5F6F0"/>
                </a:solidFill>
                <a:latin typeface="Arial"/>
                <a:cs typeface="Arial"/>
              </a:rPr>
              <a:t>Т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65" dirty="0">
                <a:solidFill>
                  <a:srgbClr val="F5F6F0"/>
                </a:solidFill>
                <a:latin typeface="Arial"/>
                <a:cs typeface="Arial"/>
              </a:rPr>
              <a:t>Р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40" dirty="0">
                <a:solidFill>
                  <a:srgbClr val="F5F6F0"/>
                </a:solidFill>
                <a:latin typeface="Arial"/>
                <a:cs typeface="Arial"/>
              </a:rPr>
              <a:t>А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-360" dirty="0">
                <a:solidFill>
                  <a:srgbClr val="F5F6F0"/>
                </a:solidFill>
                <a:latin typeface="Arial"/>
                <a:cs typeface="Arial"/>
              </a:rPr>
              <a:t>С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35" dirty="0">
                <a:solidFill>
                  <a:srgbClr val="F5F6F0"/>
                </a:solidFill>
                <a:latin typeface="Arial"/>
                <a:cs typeface="Arial"/>
              </a:rPr>
              <a:t>Т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215" dirty="0">
                <a:solidFill>
                  <a:srgbClr val="F5F6F0"/>
                </a:solidFill>
                <a:latin typeface="Arial"/>
                <a:cs typeface="Arial"/>
              </a:rPr>
              <a:t>В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40" dirty="0">
                <a:solidFill>
                  <a:srgbClr val="F5F6F0"/>
                </a:solidFill>
                <a:latin typeface="Arial"/>
                <a:cs typeface="Arial"/>
              </a:rPr>
              <a:t>А</a:t>
            </a:r>
            <a:endParaRPr sz="4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70"/>
              </a:spcBef>
              <a:tabLst>
                <a:tab pos="4097020" algn="l"/>
              </a:tabLst>
            </a:pPr>
            <a:r>
              <a:rPr sz="4200" b="1" spc="-215" dirty="0">
                <a:solidFill>
                  <a:srgbClr val="F5F6F0"/>
                </a:solidFill>
                <a:latin typeface="Arial"/>
                <a:cs typeface="Arial"/>
              </a:rPr>
              <a:t>В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60" dirty="0">
                <a:solidFill>
                  <a:srgbClr val="F5F6F0"/>
                </a:solidFill>
                <a:latin typeface="Arial"/>
                <a:cs typeface="Arial"/>
              </a:rPr>
              <a:t>Д</a:t>
            </a:r>
            <a:r>
              <a:rPr sz="4200" b="1" spc="-165" dirty="0">
                <a:solidFill>
                  <a:srgbClr val="F5F6F0"/>
                </a:solidFill>
                <a:latin typeface="Arial"/>
                <a:cs typeface="Arial"/>
              </a:rPr>
              <a:t>Р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980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dirty="0">
                <a:solidFill>
                  <a:srgbClr val="F5F6F0"/>
                </a:solidFill>
                <a:latin typeface="Arial"/>
                <a:cs typeface="Arial"/>
              </a:rPr>
              <a:t>	</a:t>
            </a:r>
            <a:r>
              <a:rPr sz="4200" b="1" spc="-360" dirty="0">
                <a:solidFill>
                  <a:srgbClr val="F5F6F0"/>
                </a:solidFill>
                <a:latin typeface="Arial"/>
                <a:cs typeface="Arial"/>
              </a:rPr>
              <a:t>С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215" dirty="0">
                <a:solidFill>
                  <a:srgbClr val="F5F6F0"/>
                </a:solidFill>
                <a:latin typeface="Arial"/>
                <a:cs typeface="Arial"/>
              </a:rPr>
              <a:t>В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65" dirty="0">
                <a:solidFill>
                  <a:srgbClr val="F5F6F0"/>
                </a:solidFill>
                <a:latin typeface="Arial"/>
                <a:cs typeface="Arial"/>
              </a:rPr>
              <a:t>Р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1005" dirty="0">
                <a:solidFill>
                  <a:srgbClr val="F5F6F0"/>
                </a:solidFill>
                <a:latin typeface="Arial"/>
                <a:cs typeface="Arial"/>
              </a:rPr>
              <a:t>М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НН</a:t>
            </a:r>
            <a:r>
              <a:rPr sz="4200" b="1" spc="-310" dirty="0">
                <a:solidFill>
                  <a:srgbClr val="F5F6F0"/>
                </a:solidFill>
                <a:latin typeface="Arial"/>
                <a:cs typeface="Arial"/>
              </a:rPr>
              <a:t>Ы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dirty="0">
                <a:solidFill>
                  <a:srgbClr val="F5F6F0"/>
                </a:solidFill>
                <a:latin typeface="Arial"/>
                <a:cs typeface="Arial"/>
              </a:rPr>
              <a:t>Х</a:t>
            </a:r>
            <a:endParaRPr sz="4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  <a:tabLst>
                <a:tab pos="7062470" algn="l"/>
              </a:tabLst>
            </a:pPr>
            <a:r>
              <a:rPr sz="4200" b="1" spc="980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25" dirty="0">
                <a:solidFill>
                  <a:srgbClr val="F5F6F0"/>
                </a:solidFill>
                <a:latin typeface="Arial"/>
                <a:cs typeface="Arial"/>
              </a:rPr>
              <a:t>Ф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65" dirty="0">
                <a:solidFill>
                  <a:srgbClr val="F5F6F0"/>
                </a:solidFill>
                <a:latin typeface="Arial"/>
                <a:cs typeface="Arial"/>
              </a:rPr>
              <a:t>Р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1005" dirty="0">
                <a:solidFill>
                  <a:srgbClr val="F5F6F0"/>
                </a:solidFill>
                <a:latin typeface="Arial"/>
                <a:cs typeface="Arial"/>
              </a:rPr>
              <a:t>М</a:t>
            </a:r>
            <a:r>
              <a:rPr sz="4200" b="1" spc="-140" dirty="0">
                <a:solidFill>
                  <a:srgbClr val="F5F6F0"/>
                </a:solidFill>
                <a:latin typeface="Arial"/>
                <a:cs typeface="Arial"/>
              </a:rPr>
              <a:t>А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5" dirty="0">
                <a:solidFill>
                  <a:srgbClr val="F5F6F0"/>
                </a:solidFill>
                <a:latin typeface="Arial"/>
                <a:cs typeface="Arial"/>
              </a:rPr>
              <a:t>Ц</a:t>
            </a:r>
            <a:r>
              <a:rPr sz="4200" b="1" spc="980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НН</a:t>
            </a:r>
            <a:r>
              <a:rPr sz="4200" b="1" spc="-310" dirty="0">
                <a:solidFill>
                  <a:srgbClr val="F5F6F0"/>
                </a:solidFill>
                <a:latin typeface="Arial"/>
                <a:cs typeface="Arial"/>
              </a:rPr>
              <a:t>Ы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dirty="0">
                <a:solidFill>
                  <a:srgbClr val="F5F6F0"/>
                </a:solidFill>
                <a:latin typeface="Arial"/>
                <a:cs typeface="Arial"/>
              </a:rPr>
              <a:t>Х	</a:t>
            </a:r>
            <a:r>
              <a:rPr sz="4200" b="1" spc="-360" dirty="0">
                <a:solidFill>
                  <a:srgbClr val="F5F6F0"/>
                </a:solidFill>
                <a:latin typeface="Arial"/>
                <a:cs typeface="Arial"/>
              </a:rPr>
              <a:t>С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980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spc="-360" dirty="0">
                <a:solidFill>
                  <a:srgbClr val="F5F6F0"/>
                </a:solidFill>
                <a:latin typeface="Arial"/>
                <a:cs typeface="Arial"/>
              </a:rPr>
              <a:t>С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35" dirty="0">
                <a:solidFill>
                  <a:srgbClr val="F5F6F0"/>
                </a:solidFill>
                <a:latin typeface="Arial"/>
                <a:cs typeface="Arial"/>
              </a:rPr>
              <a:t>Т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459" dirty="0">
                <a:solidFill>
                  <a:srgbClr val="F5F6F0"/>
                </a:solidFill>
                <a:latin typeface="Arial"/>
                <a:cs typeface="Arial"/>
              </a:rPr>
              <a:t>М</a:t>
            </a:r>
            <a:endParaRPr sz="4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50"/>
              </a:spcBef>
              <a:tabLst>
                <a:tab pos="5629275" algn="l"/>
              </a:tabLst>
            </a:pP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340" dirty="0">
                <a:solidFill>
                  <a:srgbClr val="F5F6F0"/>
                </a:solidFill>
                <a:latin typeface="Arial"/>
                <a:cs typeface="Arial"/>
              </a:rPr>
              <a:t>Б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0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65" dirty="0">
                <a:solidFill>
                  <a:srgbClr val="F5F6F0"/>
                </a:solidFill>
                <a:latin typeface="Arial"/>
                <a:cs typeface="Arial"/>
              </a:rPr>
              <a:t>Р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500" dirty="0">
                <a:solidFill>
                  <a:srgbClr val="F5F6F0"/>
                </a:solidFill>
                <a:latin typeface="Arial"/>
                <a:cs typeface="Arial"/>
              </a:rPr>
              <a:t>УДО</a:t>
            </a:r>
            <a:r>
              <a:rPr sz="4200" b="1" spc="-620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215" dirty="0">
                <a:solidFill>
                  <a:srgbClr val="F5F6F0"/>
                </a:solidFill>
                <a:latin typeface="Arial"/>
                <a:cs typeface="Arial"/>
              </a:rPr>
              <a:t>В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40" dirty="0">
                <a:solidFill>
                  <a:srgbClr val="F5F6F0"/>
                </a:solidFill>
                <a:latin typeface="Arial"/>
                <a:cs typeface="Arial"/>
              </a:rPr>
              <a:t>А</a:t>
            </a:r>
            <a:r>
              <a:rPr sz="4200" b="1" spc="-620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420" dirty="0">
                <a:solidFill>
                  <a:srgbClr val="F5F6F0"/>
                </a:solidFill>
                <a:latin typeface="Arial"/>
                <a:cs typeface="Arial"/>
              </a:rPr>
              <a:t>НИЕ	ДЛЯ</a:t>
            </a:r>
            <a:endParaRPr sz="4200">
              <a:latin typeface="Arial"/>
              <a:cs typeface="Arial"/>
            </a:endParaRPr>
          </a:p>
          <a:p>
            <a:pPr marL="12700" marR="5080">
              <a:lnSpc>
                <a:spcPct val="125000"/>
              </a:lnSpc>
              <a:tabLst>
                <a:tab pos="1884045" algn="l"/>
                <a:tab pos="7357109" algn="l"/>
                <a:tab pos="10645140" algn="l"/>
              </a:tabLst>
            </a:pPr>
            <a:r>
              <a:rPr sz="4200" b="1" spc="850" dirty="0">
                <a:solidFill>
                  <a:srgbClr val="F5F6F0"/>
                </a:solidFill>
                <a:latin typeface="Arial"/>
                <a:cs typeface="Arial"/>
              </a:rPr>
              <a:t>Ш</a:t>
            </a:r>
            <a:r>
              <a:rPr sz="4200" b="1" spc="980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spc="-165" dirty="0">
                <a:solidFill>
                  <a:srgbClr val="F5F6F0"/>
                </a:solidFill>
                <a:latin typeface="Arial"/>
                <a:cs typeface="Arial"/>
              </a:rPr>
              <a:t>Р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800" dirty="0">
                <a:solidFill>
                  <a:srgbClr val="F5F6F0"/>
                </a:solidFill>
                <a:latin typeface="Arial"/>
                <a:cs typeface="Arial"/>
              </a:rPr>
              <a:t>К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110" dirty="0">
                <a:solidFill>
                  <a:srgbClr val="F5F6F0"/>
                </a:solidFill>
                <a:latin typeface="Arial"/>
                <a:cs typeface="Arial"/>
              </a:rPr>
              <a:t>П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Л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360" dirty="0">
                <a:solidFill>
                  <a:srgbClr val="F5F6F0"/>
                </a:solidFill>
                <a:latin typeface="Arial"/>
                <a:cs typeface="Arial"/>
              </a:rPr>
              <a:t>С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25" dirty="0">
                <a:solidFill>
                  <a:srgbClr val="F5F6F0"/>
                </a:solidFill>
                <a:latin typeface="Arial"/>
                <a:cs typeface="Arial"/>
              </a:rPr>
              <a:t>Г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dirty="0">
                <a:solidFill>
                  <a:srgbClr val="F5F6F0"/>
                </a:solidFill>
                <a:latin typeface="Arial"/>
                <a:cs typeface="Arial"/>
              </a:rPr>
              <a:t>	</a:t>
            </a:r>
            <a:r>
              <a:rPr sz="4200" b="1" spc="760" dirty="0">
                <a:solidFill>
                  <a:srgbClr val="F5F6F0"/>
                </a:solidFill>
                <a:latin typeface="Arial"/>
                <a:cs typeface="Arial"/>
              </a:rPr>
              <a:t>Д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360" dirty="0">
                <a:solidFill>
                  <a:srgbClr val="F5F6F0"/>
                </a:solidFill>
                <a:latin typeface="Arial"/>
                <a:cs typeface="Arial"/>
              </a:rPr>
              <a:t>С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35" dirty="0">
                <a:solidFill>
                  <a:srgbClr val="F5F6F0"/>
                </a:solidFill>
                <a:latin typeface="Arial"/>
                <a:cs typeface="Arial"/>
              </a:rPr>
              <a:t>Т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670" dirty="0">
                <a:solidFill>
                  <a:srgbClr val="F5F6F0"/>
                </a:solidFill>
                <a:latin typeface="Arial"/>
                <a:cs typeface="Arial"/>
              </a:rPr>
              <a:t>У</a:t>
            </a:r>
            <a:r>
              <a:rPr sz="4200" b="1" spc="110" dirty="0">
                <a:solidFill>
                  <a:srgbClr val="F5F6F0"/>
                </a:solidFill>
                <a:latin typeface="Arial"/>
                <a:cs typeface="Arial"/>
              </a:rPr>
              <a:t>П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40" dirty="0">
                <a:solidFill>
                  <a:srgbClr val="F5F6F0"/>
                </a:solidFill>
                <a:latin typeface="Arial"/>
                <a:cs typeface="Arial"/>
              </a:rPr>
              <a:t>А</a:t>
            </a:r>
            <a:r>
              <a:rPr sz="4200" b="1" dirty="0">
                <a:solidFill>
                  <a:srgbClr val="F5F6F0"/>
                </a:solidFill>
                <a:latin typeface="Arial"/>
                <a:cs typeface="Arial"/>
              </a:rPr>
              <a:t>	</a:t>
            </a:r>
            <a:r>
              <a:rPr sz="4200" b="1" spc="160" dirty="0">
                <a:solidFill>
                  <a:srgbClr val="F5F6F0"/>
                </a:solidFill>
                <a:latin typeface="Arial"/>
                <a:cs typeface="Arial"/>
              </a:rPr>
              <a:t>К  </a:t>
            </a:r>
            <a:r>
              <a:rPr sz="4200" b="1" spc="-360" dirty="0">
                <a:solidFill>
                  <a:srgbClr val="F5F6F0"/>
                </a:solidFill>
                <a:latin typeface="Arial"/>
                <a:cs typeface="Arial"/>
              </a:rPr>
              <a:t>С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35" dirty="0">
                <a:solidFill>
                  <a:srgbClr val="F5F6F0"/>
                </a:solidFill>
                <a:latin typeface="Arial"/>
                <a:cs typeface="Arial"/>
              </a:rPr>
              <a:t>Т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434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dirty="0">
                <a:solidFill>
                  <a:srgbClr val="F5F6F0"/>
                </a:solidFill>
                <a:latin typeface="Arial"/>
                <a:cs typeface="Arial"/>
              </a:rPr>
              <a:t>	</a:t>
            </a:r>
            <a:r>
              <a:rPr sz="4200" b="1" spc="980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-135" dirty="0">
                <a:solidFill>
                  <a:srgbClr val="F5F6F0"/>
                </a:solidFill>
                <a:latin typeface="Arial"/>
                <a:cs typeface="Arial"/>
              </a:rPr>
              <a:t>Т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65" dirty="0">
                <a:solidFill>
                  <a:srgbClr val="F5F6F0"/>
                </a:solidFill>
                <a:latin typeface="Arial"/>
                <a:cs typeface="Arial"/>
              </a:rPr>
              <a:t>Р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35" dirty="0">
                <a:solidFill>
                  <a:srgbClr val="F5F6F0"/>
                </a:solidFill>
                <a:latin typeface="Arial"/>
                <a:cs typeface="Arial"/>
              </a:rPr>
              <a:t>Т</a:t>
            </a:r>
            <a:endParaRPr sz="4200">
              <a:latin typeface="Arial"/>
              <a:cs typeface="Arial"/>
            </a:endParaRPr>
          </a:p>
          <a:p>
            <a:pPr marL="12700" marR="877569">
              <a:lnSpc>
                <a:spcPct val="125000"/>
              </a:lnSpc>
              <a:spcBef>
                <a:spcPts val="2410"/>
              </a:spcBef>
              <a:tabLst>
                <a:tab pos="4527550" algn="l"/>
              </a:tabLst>
            </a:pPr>
            <a:r>
              <a:rPr sz="4200" b="1" spc="110" dirty="0">
                <a:solidFill>
                  <a:srgbClr val="F5F6F0"/>
                </a:solidFill>
                <a:latin typeface="Arial"/>
                <a:cs typeface="Arial"/>
              </a:rPr>
              <a:t>П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215" dirty="0">
                <a:solidFill>
                  <a:srgbClr val="F5F6F0"/>
                </a:solidFill>
                <a:latin typeface="Arial"/>
                <a:cs typeface="Arial"/>
              </a:rPr>
              <a:t>В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310" dirty="0">
                <a:solidFill>
                  <a:srgbClr val="F5F6F0"/>
                </a:solidFill>
                <a:latin typeface="Arial"/>
                <a:cs typeface="Arial"/>
              </a:rPr>
              <a:t>Ы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850" dirty="0">
                <a:solidFill>
                  <a:srgbClr val="F5F6F0"/>
                </a:solidFill>
                <a:latin typeface="Arial"/>
                <a:cs typeface="Arial"/>
              </a:rPr>
              <a:t>Ш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980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dirty="0">
                <a:solidFill>
                  <a:srgbClr val="F5F6F0"/>
                </a:solidFill>
                <a:latin typeface="Arial"/>
                <a:cs typeface="Arial"/>
              </a:rPr>
              <a:t>	</a:t>
            </a:r>
            <a:r>
              <a:rPr sz="4200" b="1" spc="800" dirty="0">
                <a:solidFill>
                  <a:srgbClr val="F5F6F0"/>
                </a:solidFill>
                <a:latin typeface="Arial"/>
                <a:cs typeface="Arial"/>
              </a:rPr>
              <a:t>К</a:t>
            </a:r>
            <a:r>
              <a:rPr sz="4200" b="1" spc="-215" dirty="0">
                <a:solidFill>
                  <a:srgbClr val="F5F6F0"/>
                </a:solidFill>
                <a:latin typeface="Arial"/>
                <a:cs typeface="Arial"/>
              </a:rPr>
              <a:t>В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40" dirty="0">
                <a:solidFill>
                  <a:srgbClr val="F5F6F0"/>
                </a:solidFill>
                <a:latin typeface="Arial"/>
                <a:cs typeface="Arial"/>
              </a:rPr>
              <a:t>А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Л</a:t>
            </a:r>
            <a:r>
              <a:rPr sz="4200" b="1" spc="980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spc="25" dirty="0">
                <a:solidFill>
                  <a:srgbClr val="F5F6F0"/>
                </a:solidFill>
                <a:latin typeface="Arial"/>
                <a:cs typeface="Arial"/>
              </a:rPr>
              <a:t>Ф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980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spc="800" dirty="0">
                <a:solidFill>
                  <a:srgbClr val="F5F6F0"/>
                </a:solidFill>
                <a:latin typeface="Arial"/>
                <a:cs typeface="Arial"/>
              </a:rPr>
              <a:t>К</a:t>
            </a:r>
            <a:r>
              <a:rPr sz="4200" b="1" spc="-140" dirty="0">
                <a:solidFill>
                  <a:srgbClr val="F5F6F0"/>
                </a:solidFill>
                <a:latin typeface="Arial"/>
                <a:cs typeface="Arial"/>
              </a:rPr>
              <a:t>А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5" dirty="0">
                <a:solidFill>
                  <a:srgbClr val="F5F6F0"/>
                </a:solidFill>
                <a:latin typeface="Arial"/>
                <a:cs typeface="Arial"/>
              </a:rPr>
              <a:t>Ц</a:t>
            </a:r>
            <a:r>
              <a:rPr sz="4200" b="1" spc="980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spc="254" dirty="0">
                <a:solidFill>
                  <a:srgbClr val="F5F6F0"/>
                </a:solidFill>
                <a:latin typeface="Arial"/>
                <a:cs typeface="Arial"/>
              </a:rPr>
              <a:t>И  </a:t>
            </a:r>
            <a:r>
              <a:rPr sz="4200" b="1" spc="110" dirty="0">
                <a:solidFill>
                  <a:srgbClr val="F5F6F0"/>
                </a:solidFill>
                <a:latin typeface="Arial"/>
                <a:cs typeface="Arial"/>
              </a:rPr>
              <a:t>П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165" dirty="0">
                <a:solidFill>
                  <a:srgbClr val="F5F6F0"/>
                </a:solidFill>
                <a:latin typeface="Arial"/>
                <a:cs typeface="Arial"/>
              </a:rPr>
              <a:t>Р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-360" dirty="0">
                <a:solidFill>
                  <a:srgbClr val="F5F6F0"/>
                </a:solidFill>
                <a:latin typeface="Arial"/>
                <a:cs typeface="Arial"/>
              </a:rPr>
              <a:t>С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-140" dirty="0">
                <a:solidFill>
                  <a:srgbClr val="F5F6F0"/>
                </a:solidFill>
                <a:latin typeface="Arial"/>
                <a:cs typeface="Arial"/>
              </a:rPr>
              <a:t>А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Л</a:t>
            </a:r>
            <a:r>
              <a:rPr sz="4200" b="1" spc="-140" dirty="0">
                <a:solidFill>
                  <a:srgbClr val="F5F6F0"/>
                </a:solidFill>
                <a:latin typeface="Arial"/>
                <a:cs typeface="Arial"/>
              </a:rPr>
              <a:t>А</a:t>
            </a:r>
            <a:endParaRPr sz="42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6745304" y="188759"/>
            <a:ext cx="716534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07585" algn="l"/>
              </a:tabLst>
            </a:pPr>
            <a:r>
              <a:rPr sz="4200" b="1" spc="110" dirty="0">
                <a:solidFill>
                  <a:srgbClr val="F5F6F0"/>
                </a:solidFill>
                <a:latin typeface="Arial"/>
                <a:cs typeface="Arial"/>
              </a:rPr>
              <a:t>П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110" dirty="0">
                <a:solidFill>
                  <a:srgbClr val="F5F6F0"/>
                </a:solidFill>
                <a:latin typeface="Arial"/>
                <a:cs typeface="Arial"/>
              </a:rPr>
              <a:t>П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ЛН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980" dirty="0">
                <a:solidFill>
                  <a:srgbClr val="F5F6F0"/>
                </a:solidFill>
                <a:latin typeface="Arial"/>
                <a:cs typeface="Arial"/>
              </a:rPr>
              <a:t>И</a:t>
            </a:r>
            <a:r>
              <a:rPr sz="4200" b="1" spc="-450" dirty="0">
                <a:solidFill>
                  <a:srgbClr val="F5F6F0"/>
                </a:solidFill>
                <a:latin typeface="Arial"/>
                <a:cs typeface="Arial"/>
              </a:rPr>
              <a:t>Е</a:t>
            </a:r>
            <a:r>
              <a:rPr sz="4200" b="1" dirty="0">
                <a:solidFill>
                  <a:srgbClr val="F5F6F0"/>
                </a:solidFill>
                <a:latin typeface="Arial"/>
                <a:cs typeface="Arial"/>
              </a:rPr>
              <a:t>	</a:t>
            </a:r>
            <a:r>
              <a:rPr sz="4200" b="1" spc="25" dirty="0">
                <a:solidFill>
                  <a:srgbClr val="F5F6F0"/>
                </a:solidFill>
                <a:latin typeface="Arial"/>
                <a:cs typeface="Arial"/>
              </a:rPr>
              <a:t>Ф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5" dirty="0">
                <a:solidFill>
                  <a:srgbClr val="F5F6F0"/>
                </a:solidFill>
                <a:latin typeface="Arial"/>
                <a:cs typeface="Arial"/>
              </a:rPr>
              <a:t>О</a:t>
            </a:r>
            <a:r>
              <a:rPr sz="4200" b="1" spc="-6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200" b="1" spc="725" dirty="0">
                <a:solidFill>
                  <a:srgbClr val="F5F6F0"/>
                </a:solidFill>
                <a:latin typeface="Arial"/>
                <a:cs typeface="Arial"/>
              </a:rPr>
              <a:t>Н</a:t>
            </a:r>
            <a:r>
              <a:rPr sz="4200" b="1" spc="760" dirty="0">
                <a:solidFill>
                  <a:srgbClr val="F5F6F0"/>
                </a:solidFill>
                <a:latin typeface="Arial"/>
                <a:cs typeface="Arial"/>
              </a:rPr>
              <a:t>Д</a:t>
            </a:r>
            <a:r>
              <a:rPr sz="4200" b="1" spc="-140" dirty="0">
                <a:solidFill>
                  <a:srgbClr val="F5F6F0"/>
                </a:solidFill>
                <a:latin typeface="Arial"/>
                <a:cs typeface="Arial"/>
              </a:rPr>
              <a:t>А</a:t>
            </a:r>
            <a:endParaRPr sz="42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/>
          <p:nvPr/>
        </p:nvSpPr>
        <p:spPr>
          <a:xfrm>
            <a:off x="914400" y="571500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6423064" y="0"/>
                </a:moveTo>
                <a:lnTo>
                  <a:pt x="6423064" y="7619999"/>
                </a:lnTo>
                <a:lnTo>
                  <a:pt x="0" y="7619999"/>
                </a:lnTo>
                <a:lnTo>
                  <a:pt x="0" y="0"/>
                </a:lnTo>
                <a:lnTo>
                  <a:pt x="6423064" y="0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pPr algn="ctr"/>
            <a:endParaRPr lang="ru-RU" sz="6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Обратите внимание!</a:t>
            </a:r>
            <a:endParaRPr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01000" y="1104900"/>
            <a:ext cx="9220200" cy="1320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4000" dirty="0" smtClean="0">
                <a:latin typeface="Arial Narrow" pitchFamily="34" charset="0"/>
              </a:rPr>
              <a:t>Заверенная </a:t>
            </a:r>
            <a:r>
              <a:rPr lang="ru-RU" sz="4000" dirty="0">
                <a:latin typeface="Arial Narrow" pitchFamily="34" charset="0"/>
              </a:rPr>
              <a:t>копия акта, заключения или отчета о техническом состоянии конструкций </a:t>
            </a:r>
            <a:r>
              <a:rPr lang="ru-RU" sz="4000" dirty="0" smtClean="0">
                <a:latin typeface="Arial Narrow" pitchFamily="34" charset="0"/>
              </a:rPr>
              <a:t>здания: проводится специализированной организацией, </a:t>
            </a:r>
            <a:r>
              <a:rPr lang="ru-RU" sz="4000" dirty="0">
                <a:latin typeface="Arial Narrow" pitchFamily="34" charset="0"/>
              </a:rPr>
              <a:t>срок составления – не более 5 лет до даты подачи </a:t>
            </a:r>
            <a:r>
              <a:rPr lang="ru-RU" sz="4000" dirty="0" smtClean="0">
                <a:latin typeface="Arial Narrow" pitchFamily="34" charset="0"/>
              </a:rPr>
              <a:t>заявки</a:t>
            </a:r>
          </a:p>
          <a:p>
            <a:pPr lvl="0" algn="just"/>
            <a:endParaRPr lang="ru-RU" sz="4000" dirty="0">
              <a:latin typeface="Arial Narrow" pitchFamily="34" charset="0"/>
            </a:endParaRPr>
          </a:p>
          <a:p>
            <a:pPr lvl="0" algn="just"/>
            <a:r>
              <a:rPr lang="ru-RU" sz="4000" dirty="0" smtClean="0">
                <a:latin typeface="Arial Narrow" pitchFamily="34" charset="0"/>
              </a:rPr>
              <a:t>Сведения </a:t>
            </a:r>
            <a:r>
              <a:rPr lang="ru-RU" sz="4000" dirty="0">
                <a:latin typeface="Arial Narrow" pitchFamily="34" charset="0"/>
              </a:rPr>
              <a:t>о </a:t>
            </a:r>
            <a:r>
              <a:rPr lang="ru-RU" sz="4000" dirty="0" smtClean="0">
                <a:latin typeface="Arial Narrow" pitchFamily="34" charset="0"/>
              </a:rPr>
              <a:t>возможности </a:t>
            </a:r>
            <a:r>
              <a:rPr lang="ru-RU" sz="4000" dirty="0">
                <a:latin typeface="Arial Narrow" pitchFamily="34" charset="0"/>
              </a:rPr>
              <a:t>обеспечения канала для высокоскоростного широкополосного доступа к сети «Интернет</a:t>
            </a:r>
            <a:r>
              <a:rPr lang="ru-RU" sz="4000" dirty="0" smtClean="0">
                <a:latin typeface="Arial Narrow" pitchFamily="34" charset="0"/>
              </a:rPr>
              <a:t>»: копия </a:t>
            </a:r>
            <a:r>
              <a:rPr lang="ru-RU" sz="4000" dirty="0">
                <a:latin typeface="Arial Narrow" pitchFamily="34" charset="0"/>
              </a:rPr>
              <a:t>договора с провайдером </a:t>
            </a:r>
            <a:r>
              <a:rPr lang="ru-RU" sz="4000" dirty="0" smtClean="0">
                <a:latin typeface="Arial Narrow" pitchFamily="34" charset="0"/>
              </a:rPr>
              <a:t>и/или </a:t>
            </a:r>
            <a:r>
              <a:rPr lang="ru-RU" sz="4000" dirty="0">
                <a:latin typeface="Arial Narrow" pitchFamily="34" charset="0"/>
              </a:rPr>
              <a:t>выписка из бюджета о наличии средств на подключение к сети «Интернет</a:t>
            </a:r>
            <a:r>
              <a:rPr lang="ru-RU" sz="4000" dirty="0" smtClean="0">
                <a:latin typeface="Arial Narrow" pitchFamily="34" charset="0"/>
              </a:rPr>
              <a:t>»</a:t>
            </a:r>
            <a:endParaRPr lang="ru-RU" sz="4000" dirty="0">
              <a:latin typeface="Arial Narrow" pitchFamily="34" charset="0"/>
            </a:endParaRPr>
          </a:p>
          <a:p>
            <a:pPr algn="just"/>
            <a:endParaRPr lang="ru-RU" sz="4000" dirty="0" smtClean="0"/>
          </a:p>
          <a:p>
            <a:pPr algn="just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>
              <a:latin typeface="Arial Narrow" pitchFamily="34" charset="0"/>
            </a:endParaRPr>
          </a:p>
          <a:p>
            <a:pPr algn="just"/>
            <a:endParaRPr lang="ru-RU" sz="4000" dirty="0" smtClean="0">
              <a:latin typeface="Arial Narrow" pitchFamily="34" charset="0"/>
            </a:endParaRPr>
          </a:p>
          <a:p>
            <a:pPr algn="just"/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 </a:t>
            </a:r>
          </a:p>
          <a:p>
            <a:endParaRPr lang="ru-RU" dirty="0" smtClean="0"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7650" name="Picture 2" descr="http://new.icoko.ru/wp-content/uploads/2020/12/documents_ico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000500"/>
            <a:ext cx="4533900" cy="4533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/>
          <p:nvPr/>
        </p:nvSpPr>
        <p:spPr>
          <a:xfrm>
            <a:off x="914400" y="571500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6423064" y="0"/>
                </a:moveTo>
                <a:lnTo>
                  <a:pt x="6423064" y="7619999"/>
                </a:lnTo>
                <a:lnTo>
                  <a:pt x="0" y="7619999"/>
                </a:lnTo>
                <a:lnTo>
                  <a:pt x="0" y="0"/>
                </a:lnTo>
                <a:lnTo>
                  <a:pt x="6423064" y="0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pPr algn="ctr"/>
            <a:endParaRPr lang="ru-RU" sz="6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Замечания к заявкам 2021 года</a:t>
            </a:r>
            <a:endParaRPr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9000" y="1104900"/>
            <a:ext cx="107442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4000" dirty="0" smtClean="0"/>
          </a:p>
          <a:p>
            <a:pPr algn="just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>
              <a:latin typeface="Arial Narrow" pitchFamily="34" charset="0"/>
            </a:endParaRPr>
          </a:p>
          <a:p>
            <a:pPr algn="just"/>
            <a:endParaRPr lang="ru-RU" sz="4000" dirty="0" smtClean="0">
              <a:latin typeface="Arial Narrow" pitchFamily="34" charset="0"/>
            </a:endParaRPr>
          </a:p>
          <a:p>
            <a:pPr algn="just"/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 </a:t>
            </a:r>
          </a:p>
          <a:p>
            <a:endParaRPr lang="ru-RU" dirty="0" smtClean="0"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001000" y="1104900"/>
            <a:ext cx="9220200" cy="1511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ru-RU" sz="4400" dirty="0" smtClean="0">
                <a:latin typeface="Arial Narrow" pitchFamily="34" charset="0"/>
              </a:rPr>
              <a:t>  Недостаточный </a:t>
            </a:r>
            <a:r>
              <a:rPr lang="ru-RU" sz="4400" dirty="0">
                <a:latin typeface="Arial Narrow" pitchFamily="34" charset="0"/>
              </a:rPr>
              <a:t>процент пополнения фондов 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4400" dirty="0" smtClean="0">
                <a:latin typeface="Arial Narrow" pitchFamily="34" charset="0"/>
              </a:rPr>
              <a:t>  Не </a:t>
            </a:r>
            <a:r>
              <a:rPr lang="ru-RU" sz="4400" dirty="0">
                <a:latin typeface="Arial Narrow" pitchFamily="34" charset="0"/>
              </a:rPr>
              <a:t>предусмотрено создание доступной среды для лиц с ОВЗ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4400" dirty="0" smtClean="0">
                <a:latin typeface="Arial Narrow" pitchFamily="34" charset="0"/>
              </a:rPr>
              <a:t>  План культурно-просветительских</a:t>
            </a:r>
            <a:r>
              <a:rPr lang="ru-RU" sz="4400" dirty="0">
                <a:latin typeface="Arial Narrow" pitchFamily="34" charset="0"/>
              </a:rPr>
              <a:t>, </a:t>
            </a:r>
            <a:r>
              <a:rPr lang="ru-RU" sz="4400" dirty="0" smtClean="0">
                <a:latin typeface="Arial Narrow" pitchFamily="34" charset="0"/>
              </a:rPr>
              <a:t>мероприятий составлен не помесячно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4400" dirty="0" smtClean="0">
                <a:latin typeface="Arial Narrow" pitchFamily="34" charset="0"/>
              </a:rPr>
              <a:t>  Смета </a:t>
            </a:r>
            <a:r>
              <a:rPr lang="ru-RU" sz="4400" dirty="0">
                <a:latin typeface="Arial Narrow" pitchFamily="34" charset="0"/>
              </a:rPr>
              <a:t>расходов </a:t>
            </a:r>
            <a:r>
              <a:rPr lang="ru-RU" sz="4400" dirty="0" smtClean="0">
                <a:latin typeface="Arial Narrow" pitchFamily="34" charset="0"/>
              </a:rPr>
              <a:t>обоснована </a:t>
            </a:r>
            <a:r>
              <a:rPr lang="ru-RU" sz="4400" dirty="0">
                <a:latin typeface="Arial Narrow" pitchFamily="34" charset="0"/>
              </a:rPr>
              <a:t>частично: не раскрыта статья по текущему ремонту, </a:t>
            </a:r>
          </a:p>
          <a:p>
            <a:pPr algn="just"/>
            <a:r>
              <a:rPr lang="ru-RU" sz="4400" dirty="0" smtClean="0">
                <a:latin typeface="Arial Narrow" pitchFamily="34" charset="0"/>
              </a:rPr>
              <a:t>присутствуют </a:t>
            </a:r>
            <a:r>
              <a:rPr lang="ru-RU" sz="4400" dirty="0">
                <a:latin typeface="Arial Narrow" pitchFamily="34" charset="0"/>
              </a:rPr>
              <a:t>неразрешенные </a:t>
            </a:r>
            <a:r>
              <a:rPr lang="ru-RU" sz="4400" dirty="0" smtClean="0">
                <a:latin typeface="Arial Narrow" pitchFamily="34" charset="0"/>
              </a:rPr>
              <a:t>траты </a:t>
            </a:r>
            <a:r>
              <a:rPr lang="ru-RU" sz="4400" dirty="0">
                <a:latin typeface="Arial Narrow" pitchFamily="34" charset="0"/>
              </a:rPr>
              <a:t>(</a:t>
            </a:r>
            <a:r>
              <a:rPr lang="ru-RU" sz="4400" dirty="0" err="1" smtClean="0">
                <a:latin typeface="Arial Narrow" pitchFamily="34" charset="0"/>
              </a:rPr>
              <a:t>термоэтикетки</a:t>
            </a:r>
            <a:r>
              <a:rPr lang="ru-RU" sz="4400" dirty="0" smtClean="0">
                <a:latin typeface="Arial Narrow" pitchFamily="34" charset="0"/>
              </a:rPr>
              <a:t>) </a:t>
            </a:r>
            <a:r>
              <a:rPr lang="ru-RU" sz="4400" dirty="0">
                <a:latin typeface="Arial Narrow" pitchFamily="34" charset="0"/>
              </a:rPr>
              <a:t>отсутствует описание технических характеристик </a:t>
            </a:r>
            <a:r>
              <a:rPr lang="ru-RU" sz="4400" dirty="0" smtClean="0">
                <a:latin typeface="Arial Narrow" pitchFamily="34" charset="0"/>
              </a:rPr>
              <a:t>оборудования</a:t>
            </a:r>
            <a:endParaRPr lang="ru-RU" sz="4400" dirty="0">
              <a:latin typeface="Arial Narrow" pitchFamily="34" charset="0"/>
            </a:endParaRPr>
          </a:p>
          <a:p>
            <a:pPr lvl="0"/>
            <a:endParaRPr lang="ru-RU" sz="4000" dirty="0" smtClean="0"/>
          </a:p>
          <a:p>
            <a:pPr lvl="0"/>
            <a:endParaRPr lang="ru-RU" sz="4000" dirty="0"/>
          </a:p>
          <a:p>
            <a:pPr lvl="0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>
              <a:latin typeface="Arial Narrow" pitchFamily="34" charset="0"/>
            </a:endParaRPr>
          </a:p>
          <a:p>
            <a:pPr algn="just"/>
            <a:endParaRPr lang="ru-RU" sz="4000" dirty="0" smtClean="0">
              <a:latin typeface="Arial Narrow" pitchFamily="34" charset="0"/>
            </a:endParaRPr>
          </a:p>
          <a:p>
            <a:pPr algn="just"/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 </a:t>
            </a:r>
          </a:p>
          <a:p>
            <a:endParaRPr lang="ru-RU" dirty="0" smtClean="0"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" name="Picture 2" descr="https://avatars.mds.yandex.net/get-zen_doc/98986/pub_5b3ba20308695100a8a0645d_5b3ba2e0d6e4da00a980267b/scale_12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771900"/>
            <a:ext cx="4572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/>
          <p:nvPr/>
        </p:nvSpPr>
        <p:spPr>
          <a:xfrm>
            <a:off x="914400" y="571500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6423064" y="0"/>
                </a:moveTo>
                <a:lnTo>
                  <a:pt x="6423064" y="7619999"/>
                </a:lnTo>
                <a:lnTo>
                  <a:pt x="0" y="7619999"/>
                </a:lnTo>
                <a:lnTo>
                  <a:pt x="0" y="0"/>
                </a:lnTo>
                <a:lnTo>
                  <a:pt x="6423064" y="0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pPr algn="ctr"/>
            <a:endParaRPr lang="ru-RU" sz="6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Замечания к заявкам 2021 года</a:t>
            </a:r>
            <a:endParaRPr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9000" y="1104900"/>
            <a:ext cx="107442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4000" dirty="0" smtClean="0"/>
          </a:p>
          <a:p>
            <a:pPr algn="just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>
              <a:latin typeface="Arial Narrow" pitchFamily="34" charset="0"/>
            </a:endParaRPr>
          </a:p>
          <a:p>
            <a:pPr algn="just"/>
            <a:endParaRPr lang="ru-RU" sz="4000" dirty="0" smtClean="0">
              <a:latin typeface="Arial Narrow" pitchFamily="34" charset="0"/>
            </a:endParaRPr>
          </a:p>
          <a:p>
            <a:pPr algn="just"/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 </a:t>
            </a:r>
          </a:p>
          <a:p>
            <a:endParaRPr lang="ru-RU" dirty="0" smtClean="0"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001000" y="1104900"/>
            <a:ext cx="9220200" cy="1505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Отсутствует </a:t>
            </a:r>
            <a:r>
              <a:rPr lang="ru-RU" sz="4000" dirty="0">
                <a:latin typeface="Arial Narrow" pitchFamily="34" charset="0"/>
              </a:rPr>
              <a:t>оценка потенциального влияния созданных модельных муниципальных библиотек на развитие </a:t>
            </a:r>
            <a:r>
              <a:rPr lang="ru-RU" sz="4000" dirty="0" err="1">
                <a:latin typeface="Arial Narrow" pitchFamily="34" charset="0"/>
              </a:rPr>
              <a:t>социокультурной</a:t>
            </a:r>
            <a:r>
              <a:rPr lang="ru-RU" sz="4000" dirty="0">
                <a:latin typeface="Arial Narrow" pitchFamily="34" charset="0"/>
              </a:rPr>
              <a:t> </a:t>
            </a:r>
            <a:r>
              <a:rPr lang="ru-RU" sz="4000" dirty="0" smtClean="0">
                <a:latin typeface="Arial Narrow" pitchFamily="34" charset="0"/>
              </a:rPr>
              <a:t>инфраструктур территорий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Копии дипломов носят </a:t>
            </a:r>
            <a:r>
              <a:rPr lang="ru-RU" sz="4000" dirty="0">
                <a:latin typeface="Arial Narrow" pitchFamily="34" charset="0"/>
              </a:rPr>
              <a:t>правовую направленность. </a:t>
            </a:r>
            <a:endParaRPr lang="ru-RU" sz="4000" dirty="0" smtClean="0">
              <a:latin typeface="Arial Narrow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4000" dirty="0" smtClean="0">
                <a:latin typeface="Arial Narrow" pitchFamily="34" charset="0"/>
              </a:rPr>
              <a:t>  Представлены </a:t>
            </a:r>
            <a:r>
              <a:rPr lang="ru-RU" sz="4000" dirty="0">
                <a:latin typeface="Arial Narrow" pitchFamily="34" charset="0"/>
              </a:rPr>
              <a:t>фотоматериалы не всех помещений </a:t>
            </a:r>
            <a:r>
              <a:rPr lang="ru-RU" sz="4000" dirty="0" smtClean="0">
                <a:latin typeface="Arial Narrow" pitchFamily="34" charset="0"/>
              </a:rPr>
              <a:t>библиотеки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4000" dirty="0">
                <a:latin typeface="Arial Narrow" pitchFamily="34" charset="0"/>
              </a:rPr>
              <a:t> </a:t>
            </a:r>
            <a:r>
              <a:rPr lang="ru-RU" sz="4000" dirty="0" smtClean="0">
                <a:latin typeface="Arial Narrow" pitchFamily="34" charset="0"/>
              </a:rPr>
              <a:t> В плане </a:t>
            </a:r>
            <a:r>
              <a:rPr lang="ru-RU" sz="4000" dirty="0">
                <a:latin typeface="Arial Narrow" pitchFamily="34" charset="0"/>
              </a:rPr>
              <a:t>мероприятий по </a:t>
            </a:r>
            <a:r>
              <a:rPr lang="ru-RU" sz="4000" dirty="0" smtClean="0">
                <a:latin typeface="Arial Narrow" pitchFamily="34" charset="0"/>
              </a:rPr>
              <a:t>повышению </a:t>
            </a:r>
            <a:r>
              <a:rPr lang="ru-RU" sz="4000" dirty="0">
                <a:latin typeface="Arial Narrow" pitchFamily="34" charset="0"/>
              </a:rPr>
              <a:t>квалификации основного персонала </a:t>
            </a:r>
            <a:r>
              <a:rPr lang="ru-RU" sz="4000" dirty="0" smtClean="0">
                <a:latin typeface="Arial Narrow" pitchFamily="34" charset="0"/>
              </a:rPr>
              <a:t>не </a:t>
            </a:r>
            <a:r>
              <a:rPr lang="ru-RU" sz="4000" dirty="0">
                <a:latin typeface="Arial Narrow" pitchFamily="34" charset="0"/>
              </a:rPr>
              <a:t>указан точный год </a:t>
            </a:r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>
              <a:latin typeface="Arial Narrow" pitchFamily="34" charset="0"/>
            </a:endParaRPr>
          </a:p>
          <a:p>
            <a:pPr lvl="0"/>
            <a:endParaRPr lang="ru-RU" sz="4000" dirty="0" smtClean="0"/>
          </a:p>
          <a:p>
            <a:pPr lvl="0"/>
            <a:endParaRPr lang="ru-RU" sz="4000" dirty="0"/>
          </a:p>
          <a:p>
            <a:pPr lvl="0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>
              <a:latin typeface="Arial Narrow" pitchFamily="34" charset="0"/>
            </a:endParaRPr>
          </a:p>
          <a:p>
            <a:pPr algn="just"/>
            <a:endParaRPr lang="ru-RU" sz="4000" dirty="0" smtClean="0">
              <a:latin typeface="Arial Narrow" pitchFamily="34" charset="0"/>
            </a:endParaRPr>
          </a:p>
          <a:p>
            <a:pPr algn="just"/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 </a:t>
            </a:r>
          </a:p>
          <a:p>
            <a:endParaRPr lang="ru-RU" dirty="0" smtClean="0"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" name="Picture 2" descr="https://avatars.mds.yandex.net/get-zen_doc/98986/pub_5b3ba20308695100a8a0645d_5b3ba2e0d6e4da00a980267b/scale_120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771900"/>
            <a:ext cx="4572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/>
          <p:nvPr/>
        </p:nvSpPr>
        <p:spPr>
          <a:xfrm>
            <a:off x="914400" y="571500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6423064" y="0"/>
                </a:moveTo>
                <a:lnTo>
                  <a:pt x="6423064" y="7619999"/>
                </a:lnTo>
                <a:lnTo>
                  <a:pt x="0" y="7619999"/>
                </a:lnTo>
                <a:lnTo>
                  <a:pt x="0" y="0"/>
                </a:lnTo>
                <a:lnTo>
                  <a:pt x="6423064" y="0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pPr algn="ctr"/>
            <a:endParaRPr lang="ru-RU" sz="6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Порядок оформления документов:</a:t>
            </a:r>
            <a:endParaRPr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9000" y="1104900"/>
            <a:ext cx="107442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4000" dirty="0" smtClean="0"/>
          </a:p>
          <a:p>
            <a:pPr algn="just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>
              <a:latin typeface="Arial Narrow" pitchFamily="34" charset="0"/>
            </a:endParaRPr>
          </a:p>
          <a:p>
            <a:pPr algn="just"/>
            <a:endParaRPr lang="ru-RU" sz="4000" dirty="0" smtClean="0">
              <a:latin typeface="Arial Narrow" pitchFamily="34" charset="0"/>
            </a:endParaRPr>
          </a:p>
          <a:p>
            <a:pPr algn="just"/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 </a:t>
            </a:r>
          </a:p>
          <a:p>
            <a:endParaRPr lang="ru-RU" dirty="0" smtClean="0"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001000" y="1104900"/>
            <a:ext cx="9829800" cy="21267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400" u="sng" dirty="0" smtClean="0">
                <a:latin typeface="Arial Narrow" pitchFamily="34" charset="0"/>
              </a:rPr>
              <a:t>Пакет документов (федеральный бюджет): </a:t>
            </a:r>
            <a:r>
              <a:rPr lang="ru-RU" sz="4000" dirty="0" smtClean="0">
                <a:latin typeface="Arial Narrow" pitchFamily="34" charset="0"/>
              </a:rPr>
              <a:t>документы раскладываются в соответствии с требованиями, пакет не сшивается, странницы не нумеруются</a:t>
            </a:r>
          </a:p>
          <a:p>
            <a:pPr algn="just"/>
            <a:endParaRPr lang="ru-RU" sz="4000" dirty="0" smtClean="0">
              <a:latin typeface="Arial Narrow" pitchFamily="34" charset="0"/>
            </a:endParaRPr>
          </a:p>
          <a:p>
            <a:pPr algn="just"/>
            <a:r>
              <a:rPr lang="ru-RU" sz="4400" u="sng" dirty="0" smtClean="0">
                <a:latin typeface="Arial Narrow" pitchFamily="34" charset="0"/>
              </a:rPr>
              <a:t>Пакет документов (региональный бюджет): </a:t>
            </a:r>
            <a:r>
              <a:rPr lang="ru-RU" sz="4000" dirty="0" smtClean="0">
                <a:latin typeface="Arial Narrow" pitchFamily="34" charset="0"/>
              </a:rPr>
              <a:t>раскладка документов соответствует федеральному, пакет должен быть прошнурован, пронумерован и скреплен печатью. В пакете обязательно должно быть оглавление с  указанием страниц и титульный лист. </a:t>
            </a: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>
              <a:latin typeface="Arial Narrow" pitchFamily="34" charset="0"/>
            </a:endParaRPr>
          </a:p>
          <a:p>
            <a:pPr lvl="0"/>
            <a:endParaRPr lang="ru-RU" sz="4000" dirty="0" smtClean="0"/>
          </a:p>
          <a:p>
            <a:pPr lvl="0"/>
            <a:endParaRPr lang="ru-RU" sz="4000" dirty="0"/>
          </a:p>
          <a:p>
            <a:pPr lvl="0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>
              <a:latin typeface="Arial Narrow" pitchFamily="34" charset="0"/>
            </a:endParaRPr>
          </a:p>
          <a:p>
            <a:pPr algn="just"/>
            <a:endParaRPr lang="ru-RU" sz="4000" dirty="0" smtClean="0">
              <a:latin typeface="Arial Narrow" pitchFamily="34" charset="0"/>
            </a:endParaRPr>
          </a:p>
          <a:p>
            <a:pPr algn="just"/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 </a:t>
            </a:r>
          </a:p>
          <a:p>
            <a:endParaRPr lang="ru-RU" dirty="0" smtClean="0"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https://st2.depositphotos.com/1001911/6587/v/950/depositphotos_65874439-stock-illustration-outlined-cartoon-light-bulb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3619500"/>
            <a:ext cx="3527714" cy="44774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3432" y="352869"/>
            <a:ext cx="12840970" cy="303149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algn="ctr">
              <a:lnSpc>
                <a:spcPts val="7880"/>
              </a:lnSpc>
              <a:spcBef>
                <a:spcPts val="229"/>
              </a:spcBef>
            </a:pPr>
            <a:r>
              <a:rPr sz="6600" spc="380" dirty="0"/>
              <a:t>Оперативная</a:t>
            </a:r>
            <a:r>
              <a:rPr sz="6600" spc="330" dirty="0"/>
              <a:t> </a:t>
            </a:r>
            <a:r>
              <a:rPr sz="6600" spc="375" dirty="0"/>
              <a:t>информация</a:t>
            </a:r>
            <a:r>
              <a:rPr sz="6600" spc="330" dirty="0"/>
              <a:t> об </a:t>
            </a:r>
            <a:r>
              <a:rPr sz="6600" spc="-1735" dirty="0"/>
              <a:t> </a:t>
            </a:r>
            <a:r>
              <a:rPr sz="6600" spc="365" dirty="0"/>
              <a:t>участии</a:t>
            </a:r>
            <a:r>
              <a:rPr sz="6600" spc="345" dirty="0"/>
              <a:t> </a:t>
            </a:r>
            <a:r>
              <a:rPr sz="6600" spc="250" dirty="0"/>
              <a:t>в</a:t>
            </a:r>
            <a:r>
              <a:rPr sz="6600" spc="350" dirty="0"/>
              <a:t> </a:t>
            </a:r>
            <a:r>
              <a:rPr sz="6600" spc="360" dirty="0"/>
              <a:t>проекте</a:t>
            </a:r>
            <a:r>
              <a:rPr sz="6600" spc="350" dirty="0"/>
              <a:t> на</a:t>
            </a:r>
            <a:r>
              <a:rPr sz="6600" spc="345" dirty="0"/>
              <a:t> </a:t>
            </a:r>
            <a:r>
              <a:rPr sz="6600" spc="240" dirty="0"/>
              <a:t>сайте </a:t>
            </a:r>
            <a:r>
              <a:rPr sz="6600" spc="245" dirty="0"/>
              <a:t> </a:t>
            </a:r>
            <a:r>
              <a:rPr sz="6600" b="1" spc="409" dirty="0">
                <a:latin typeface="Arial"/>
                <a:cs typeface="Arial"/>
              </a:rPr>
              <a:t>новаябиблиотека.рф</a:t>
            </a:r>
            <a:endParaRPr sz="6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/>
          <p:nvPr/>
        </p:nvSpPr>
        <p:spPr>
          <a:xfrm>
            <a:off x="914400" y="571500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6423064" y="0"/>
                </a:moveTo>
                <a:lnTo>
                  <a:pt x="6423064" y="7619999"/>
                </a:lnTo>
                <a:lnTo>
                  <a:pt x="0" y="7619999"/>
                </a:lnTo>
                <a:lnTo>
                  <a:pt x="0" y="0"/>
                </a:lnTo>
                <a:lnTo>
                  <a:pt x="6423064" y="0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pPr algn="ctr"/>
            <a:endParaRPr lang="ru-RU" sz="6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 пути к модельной библиотеки:</a:t>
            </a:r>
            <a:endParaRPr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9000" y="1104900"/>
            <a:ext cx="107442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4000" dirty="0" smtClean="0"/>
          </a:p>
          <a:p>
            <a:pPr algn="just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>
              <a:latin typeface="Arial Narrow" pitchFamily="34" charset="0"/>
            </a:endParaRPr>
          </a:p>
          <a:p>
            <a:pPr algn="just"/>
            <a:endParaRPr lang="ru-RU" sz="4000" dirty="0" smtClean="0">
              <a:latin typeface="Arial Narrow" pitchFamily="34" charset="0"/>
            </a:endParaRPr>
          </a:p>
          <a:p>
            <a:pPr algn="just"/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 </a:t>
            </a:r>
          </a:p>
          <a:p>
            <a:endParaRPr lang="ru-RU" dirty="0" smtClean="0"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001000" y="1104900"/>
            <a:ext cx="9829800" cy="1972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latin typeface="Arial Narrow" pitchFamily="34" charset="0"/>
              </a:rPr>
              <a:t>Путь к модельной – сложный</a:t>
            </a:r>
          </a:p>
          <a:p>
            <a:pPr algn="ctr"/>
            <a:endParaRPr lang="ru-RU" sz="4800" dirty="0" smtClean="0">
              <a:latin typeface="Arial Narrow" pitchFamily="34" charset="0"/>
            </a:endParaRPr>
          </a:p>
          <a:p>
            <a:pPr algn="ctr"/>
            <a:r>
              <a:rPr lang="ru-RU" sz="4800" dirty="0" smtClean="0">
                <a:latin typeface="Arial Narrow" pitchFamily="34" charset="0"/>
              </a:rPr>
              <a:t>Результат – впечатляющий!</a:t>
            </a:r>
          </a:p>
          <a:p>
            <a:pPr algn="ctr"/>
            <a:endParaRPr lang="ru-RU" sz="4800" dirty="0" smtClean="0">
              <a:latin typeface="Arial Narrow" pitchFamily="34" charset="0"/>
            </a:endParaRPr>
          </a:p>
          <a:p>
            <a:pPr algn="ctr"/>
            <a:r>
              <a:rPr lang="ru-RU" sz="4800" dirty="0" smtClean="0">
                <a:latin typeface="Arial Narrow" pitchFamily="34" charset="0"/>
              </a:rPr>
              <a:t>Мечты – сбываются!</a:t>
            </a:r>
          </a:p>
          <a:p>
            <a:pPr algn="ctr"/>
            <a:endParaRPr lang="ru-RU" sz="4800" dirty="0" smtClean="0">
              <a:latin typeface="Arial Narrow" pitchFamily="34" charset="0"/>
            </a:endParaRPr>
          </a:p>
          <a:p>
            <a:pPr algn="ctr"/>
            <a:endParaRPr lang="ru-RU" sz="4800" dirty="0" smtClean="0">
              <a:latin typeface="Arial Narrow" pitchFamily="34" charset="0"/>
            </a:endParaRPr>
          </a:p>
          <a:p>
            <a:pPr algn="ctr"/>
            <a:r>
              <a:rPr lang="ru-RU" sz="4800" dirty="0" smtClean="0">
                <a:latin typeface="Arial Narrow" pitchFamily="34" charset="0"/>
              </a:rPr>
              <a:t>СМЕЛОСТИ И УДАЧИ!</a:t>
            </a: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 smtClean="0">
              <a:latin typeface="Arial Narrow" pitchFamily="34" charset="0"/>
            </a:endParaRPr>
          </a:p>
          <a:p>
            <a:pPr lvl="0" algn="just"/>
            <a:endParaRPr lang="ru-RU" sz="4000" dirty="0">
              <a:latin typeface="Arial Narrow" pitchFamily="34" charset="0"/>
            </a:endParaRPr>
          </a:p>
          <a:p>
            <a:pPr lvl="0"/>
            <a:endParaRPr lang="ru-RU" sz="4000" dirty="0" smtClean="0"/>
          </a:p>
          <a:p>
            <a:pPr lvl="0"/>
            <a:endParaRPr lang="ru-RU" sz="4000" dirty="0"/>
          </a:p>
          <a:p>
            <a:pPr lvl="0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/>
          </a:p>
          <a:p>
            <a:pPr algn="just"/>
            <a:endParaRPr lang="ru-RU" sz="4000" dirty="0" smtClean="0"/>
          </a:p>
          <a:p>
            <a:pPr algn="just"/>
            <a:endParaRPr lang="ru-RU" sz="4000" dirty="0">
              <a:latin typeface="Arial Narrow" pitchFamily="34" charset="0"/>
            </a:endParaRPr>
          </a:p>
          <a:p>
            <a:pPr algn="just"/>
            <a:endParaRPr lang="ru-RU" sz="4000" dirty="0" smtClean="0">
              <a:latin typeface="Arial Narrow" pitchFamily="34" charset="0"/>
            </a:endParaRPr>
          </a:p>
          <a:p>
            <a:pPr algn="just"/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 </a:t>
            </a:r>
          </a:p>
          <a:p>
            <a:endParaRPr lang="ru-RU" dirty="0" smtClean="0"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https://st2.depositphotos.com/1001911/6587/v/950/depositphotos_65874439-stock-illustration-outlined-cartoon-light-bulb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3619500"/>
            <a:ext cx="3527714" cy="44774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8700" y="1028700"/>
            <a:ext cx="6600825" cy="7286625"/>
          </a:xfrm>
          <a:custGeom>
            <a:avLst/>
            <a:gdLst/>
            <a:ahLst/>
            <a:cxnLst/>
            <a:rect l="l" t="t" r="r" b="b"/>
            <a:pathLst>
              <a:path w="6600825" h="7286625">
                <a:moveTo>
                  <a:pt x="6600824" y="7286624"/>
                </a:moveTo>
                <a:lnTo>
                  <a:pt x="0" y="7286624"/>
                </a:lnTo>
                <a:lnTo>
                  <a:pt x="0" y="0"/>
                </a:lnTo>
                <a:lnTo>
                  <a:pt x="6600824" y="0"/>
                </a:lnTo>
                <a:lnTo>
                  <a:pt x="6600824" y="7286624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380" dirty="0"/>
              <a:t>Методическая,практическая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560" dirty="0"/>
              <a:t>и</a:t>
            </a:r>
            <a:r>
              <a:rPr spc="380" dirty="0"/>
              <a:t> </a:t>
            </a:r>
            <a:r>
              <a:rPr spc="465" dirty="0"/>
              <a:t>консультационная</a:t>
            </a:r>
            <a:r>
              <a:rPr spc="385" dirty="0"/>
              <a:t> </a:t>
            </a:r>
            <a:r>
              <a:rPr spc="530" dirty="0"/>
              <a:t>помощь:</a:t>
            </a:r>
          </a:p>
          <a:p>
            <a:pPr marL="12065" marR="5080" algn="ctr">
              <a:lnSpc>
                <a:spcPts val="7650"/>
              </a:lnSpc>
              <a:spcBef>
                <a:spcPts val="8950"/>
              </a:spcBef>
            </a:pPr>
            <a:r>
              <a:rPr sz="6400" spc="455" dirty="0"/>
              <a:t>проектный</a:t>
            </a:r>
            <a:r>
              <a:rPr sz="6400" spc="335" dirty="0"/>
              <a:t> </a:t>
            </a:r>
            <a:r>
              <a:rPr sz="6400" spc="125" dirty="0"/>
              <a:t>офис</a:t>
            </a:r>
            <a:r>
              <a:rPr sz="6400" spc="335" dirty="0"/>
              <a:t> </a:t>
            </a:r>
            <a:r>
              <a:rPr sz="6400" spc="240" dirty="0"/>
              <a:t>Самарской</a:t>
            </a:r>
            <a:r>
              <a:rPr sz="6400" spc="340" dirty="0"/>
              <a:t> </a:t>
            </a:r>
            <a:r>
              <a:rPr sz="6400" spc="280" dirty="0"/>
              <a:t>области </a:t>
            </a:r>
            <a:r>
              <a:rPr sz="6400" spc="-1685" dirty="0"/>
              <a:t> </a:t>
            </a:r>
            <a:r>
              <a:rPr sz="6400" spc="145" dirty="0"/>
              <a:t>тел.</a:t>
            </a:r>
            <a:r>
              <a:rPr sz="6400" spc="340" dirty="0"/>
              <a:t> </a:t>
            </a:r>
            <a:r>
              <a:rPr sz="6400" spc="204" dirty="0"/>
              <a:t>8(846)335-67-13</a:t>
            </a:r>
            <a:endParaRPr sz="6400"/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6900"/>
          </a:p>
          <a:p>
            <a:pPr algn="ctr">
              <a:lnSpc>
                <a:spcPct val="100000"/>
              </a:lnSpc>
            </a:pPr>
            <a:r>
              <a:rPr b="1" spc="229" dirty="0">
                <a:latin typeface="Arial"/>
                <a:cs typeface="Arial"/>
              </a:rPr>
              <a:t>Спасибо!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952500"/>
            <a:ext cx="13994765" cy="11684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96258" y="2171700"/>
            <a:ext cx="16791742" cy="71628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00" y="3543300"/>
            <a:ext cx="15316200" cy="6172200"/>
          </a:xfrm>
          <a:prstGeom prst="rect">
            <a:avLst/>
          </a:prstGeom>
        </p:spPr>
      </p:pic>
      <p:sp>
        <p:nvSpPr>
          <p:cNvPr id="5" name="object 4"/>
          <p:cNvSpPr txBox="1">
            <a:spLocks/>
          </p:cNvSpPr>
          <p:nvPr/>
        </p:nvSpPr>
        <p:spPr>
          <a:xfrm>
            <a:off x="3505200" y="419100"/>
            <a:ext cx="11261672" cy="2908496"/>
          </a:xfrm>
          <a:prstGeom prst="rect">
            <a:avLst/>
          </a:prstGeom>
        </p:spPr>
        <p:txBody>
          <a:bodyPr vert="horz" wrap="square" lIns="0" tIns="22867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7547"/>
              </a:lnSpc>
              <a:spcBef>
                <a:spcPts val="1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0" i="0" u="none" strike="noStrike" kern="0" cap="none" spc="282" normalizeH="0" baseline="0" noProof="0" dirty="0" smtClean="0">
                <a:ln>
                  <a:noFill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icrosoft Sans Serif"/>
                <a:ea typeface="+mj-ea"/>
                <a:cs typeface="Microsoft Sans Serif"/>
              </a:rPr>
              <a:t>Модельные</a:t>
            </a:r>
            <a:r>
              <a:rPr kumimoji="0" lang="ru-RU" sz="6600" b="0" i="0" u="none" strike="noStrike" kern="0" cap="none" spc="-423" normalizeH="0" baseline="0" noProof="0" dirty="0" smtClean="0">
                <a:ln>
                  <a:noFill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icrosoft Sans Serif"/>
                <a:ea typeface="+mj-ea"/>
                <a:cs typeface="Microsoft Sans Serif"/>
              </a:rPr>
              <a:t> </a:t>
            </a:r>
            <a:r>
              <a:rPr kumimoji="0" lang="ru-RU" sz="6600" b="0" i="0" u="none" strike="noStrike" kern="0" cap="none" spc="164" normalizeH="0" baseline="0" noProof="0" dirty="0" smtClean="0">
                <a:ln>
                  <a:noFill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icrosoft Sans Serif"/>
                <a:ea typeface="+mj-ea"/>
                <a:cs typeface="Microsoft Sans Serif"/>
              </a:rPr>
              <a:t>библиотеки</a:t>
            </a:r>
            <a:endParaRPr kumimoji="0" lang="ru-RU" sz="6600" b="0" i="0" u="none" strike="noStrike" kern="0" cap="none" spc="0" normalizeH="0" baseline="0" noProof="0" dirty="0" smtClean="0">
              <a:ln>
                <a:noFill/>
              </a:ln>
              <a:solidFill>
                <a:srgbClr val="2F97A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icrosoft Sans Serif"/>
              <a:ea typeface="+mj-ea"/>
              <a:cs typeface="Microsoft Sans Serif"/>
            </a:endParaRPr>
          </a:p>
          <a:p>
            <a:pPr marL="0" marR="0" lvl="0" indent="0" algn="ctr" defTabSz="914400" eaLnBrk="1" fontAlgn="auto" latinLnBrk="0" hangingPunct="1">
              <a:lnSpc>
                <a:spcPts val="754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0" i="0" u="none" strike="noStrike" kern="0" cap="none" spc="178" normalizeH="0" baseline="0" noProof="0" dirty="0" smtClean="0">
                <a:ln>
                  <a:noFill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icrosoft Sans Serif"/>
                <a:ea typeface="+mj-ea"/>
                <a:cs typeface="Microsoft Sans Serif"/>
              </a:rPr>
              <a:t>«нового</a:t>
            </a:r>
            <a:r>
              <a:rPr kumimoji="0" lang="ru-RU" sz="6600" b="0" i="0" u="none" strike="noStrike" kern="0" cap="none" spc="-415" normalizeH="0" baseline="0" noProof="0" dirty="0" smtClean="0">
                <a:ln>
                  <a:noFill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icrosoft Sans Serif"/>
                <a:ea typeface="+mj-ea"/>
                <a:cs typeface="Microsoft Sans Serif"/>
              </a:rPr>
              <a:t> </a:t>
            </a:r>
            <a:r>
              <a:rPr kumimoji="0" lang="ru-RU" sz="6600" b="0" i="0" u="none" strike="noStrike" kern="0" cap="none" spc="141" normalizeH="0" baseline="0" noProof="0" dirty="0" smtClean="0">
                <a:ln>
                  <a:noFill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icrosoft Sans Serif"/>
                <a:ea typeface="+mj-ea"/>
                <a:cs typeface="Microsoft Sans Serif"/>
              </a:rPr>
              <a:t>поколения» в</a:t>
            </a:r>
            <a:r>
              <a:rPr kumimoji="0" lang="ru-RU" sz="6600" b="0" i="0" u="none" strike="noStrike" kern="0" cap="none" spc="141" normalizeH="0" noProof="0" dirty="0" smtClean="0">
                <a:ln>
                  <a:noFill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icrosoft Sans Serif"/>
                <a:ea typeface="+mj-ea"/>
                <a:cs typeface="Microsoft Sans Serif"/>
              </a:rPr>
              <a:t> Самарской области</a:t>
            </a:r>
            <a:endParaRPr kumimoji="0" lang="ru-RU" sz="6600" b="0" i="0" u="none" strike="noStrike" kern="0" cap="none" spc="0" normalizeH="0" baseline="0" noProof="0" dirty="0">
              <a:ln>
                <a:noFill/>
              </a:ln>
              <a:solidFill>
                <a:srgbClr val="2F97A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icrosoft Sans Serif"/>
              <a:ea typeface="+mj-ea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332964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0" y="7619999"/>
                </a:moveTo>
                <a:lnTo>
                  <a:pt x="0" y="0"/>
                </a:lnTo>
                <a:lnTo>
                  <a:pt x="6423064" y="0"/>
                </a:lnTo>
                <a:lnTo>
                  <a:pt x="6423064" y="7619999"/>
                </a:lnTo>
                <a:lnTo>
                  <a:pt x="0" y="7619999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60036" y="1835305"/>
            <a:ext cx="14768194" cy="7662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71625" marR="1776095" indent="3394075">
              <a:lnSpc>
                <a:spcPct val="112599"/>
              </a:lnSpc>
              <a:spcBef>
                <a:spcPts val="100"/>
              </a:spcBef>
            </a:pPr>
            <a:r>
              <a:rPr sz="4450" b="1" spc="185" dirty="0">
                <a:solidFill>
                  <a:srgbClr val="2F97A7"/>
                </a:solidFill>
                <a:latin typeface="Arial"/>
                <a:cs typeface="Arial"/>
              </a:rPr>
              <a:t>Постановление </a:t>
            </a:r>
            <a:r>
              <a:rPr sz="4450" b="1" spc="19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180" dirty="0">
                <a:solidFill>
                  <a:srgbClr val="2F97A7"/>
                </a:solidFill>
                <a:latin typeface="Arial"/>
                <a:cs typeface="Arial"/>
              </a:rPr>
              <a:t>Правительства </a:t>
            </a:r>
            <a:r>
              <a:rPr sz="4450" b="1" spc="-55" dirty="0">
                <a:solidFill>
                  <a:srgbClr val="2F97A7"/>
                </a:solidFill>
                <a:latin typeface="Arial"/>
                <a:cs typeface="Arial"/>
              </a:rPr>
              <a:t>РФ </a:t>
            </a:r>
            <a:r>
              <a:rPr sz="4450" b="1" spc="180" dirty="0">
                <a:solidFill>
                  <a:srgbClr val="2F97A7"/>
                </a:solidFill>
                <a:latin typeface="Arial"/>
                <a:cs typeface="Arial"/>
              </a:rPr>
              <a:t>от </a:t>
            </a:r>
            <a:r>
              <a:rPr sz="4450" b="1" spc="95" dirty="0">
                <a:solidFill>
                  <a:srgbClr val="2F97A7"/>
                </a:solidFill>
                <a:latin typeface="Arial"/>
                <a:cs typeface="Arial"/>
              </a:rPr>
              <a:t>18.03.2019 </a:t>
            </a:r>
            <a:r>
              <a:rPr sz="4450" b="1" spc="405" dirty="0">
                <a:solidFill>
                  <a:srgbClr val="2F97A7"/>
                </a:solidFill>
                <a:latin typeface="Arial"/>
                <a:cs typeface="Arial"/>
              </a:rPr>
              <a:t>N </a:t>
            </a:r>
            <a:r>
              <a:rPr sz="4450" b="1" spc="90" dirty="0">
                <a:solidFill>
                  <a:srgbClr val="2F97A7"/>
                </a:solidFill>
                <a:latin typeface="Arial"/>
                <a:cs typeface="Arial"/>
              </a:rPr>
              <a:t>281 </a:t>
            </a:r>
            <a:r>
              <a:rPr sz="4450" b="1" spc="-122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-190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4450" b="1" spc="-1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240" dirty="0">
                <a:solidFill>
                  <a:srgbClr val="2F97A7"/>
                </a:solidFill>
                <a:latin typeface="Arial"/>
                <a:cs typeface="Arial"/>
              </a:rPr>
              <a:t>внесением</a:t>
            </a:r>
            <a:r>
              <a:rPr sz="4450" b="1" spc="-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360" dirty="0">
                <a:solidFill>
                  <a:srgbClr val="2F97A7"/>
                </a:solidFill>
                <a:latin typeface="Arial"/>
                <a:cs typeface="Arial"/>
              </a:rPr>
              <a:t>изменений</a:t>
            </a:r>
            <a:r>
              <a:rPr sz="4450" b="1" spc="-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180" dirty="0">
                <a:solidFill>
                  <a:srgbClr val="2F97A7"/>
                </a:solidFill>
                <a:latin typeface="Arial"/>
                <a:cs typeface="Arial"/>
              </a:rPr>
              <a:t>от</a:t>
            </a:r>
            <a:r>
              <a:rPr sz="4450" b="1" spc="-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95" dirty="0">
                <a:solidFill>
                  <a:srgbClr val="2F97A7"/>
                </a:solidFill>
                <a:latin typeface="Arial"/>
                <a:cs typeface="Arial"/>
              </a:rPr>
              <a:t>09.03.2020</a:t>
            </a:r>
            <a:endParaRPr sz="4450">
              <a:latin typeface="Arial"/>
              <a:cs typeface="Arial"/>
            </a:endParaRPr>
          </a:p>
          <a:p>
            <a:pPr marL="12700" marR="5080" algn="ctr">
              <a:lnSpc>
                <a:spcPct val="112599"/>
              </a:lnSpc>
            </a:pPr>
            <a:r>
              <a:rPr sz="4450" b="1" spc="145" dirty="0">
                <a:solidFill>
                  <a:srgbClr val="2F97A7"/>
                </a:solidFill>
                <a:latin typeface="Arial"/>
                <a:cs typeface="Arial"/>
              </a:rPr>
              <a:t>«Об</a:t>
            </a:r>
            <a:r>
              <a:rPr sz="4450" b="1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300" dirty="0">
                <a:solidFill>
                  <a:srgbClr val="2F97A7"/>
                </a:solidFill>
                <a:latin typeface="Arial"/>
                <a:cs typeface="Arial"/>
              </a:rPr>
              <a:t>утверждении</a:t>
            </a:r>
            <a:r>
              <a:rPr sz="4450" b="1" spc="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220" dirty="0">
                <a:solidFill>
                  <a:srgbClr val="2F97A7"/>
                </a:solidFill>
                <a:latin typeface="Arial"/>
                <a:cs typeface="Arial"/>
              </a:rPr>
              <a:t>правил</a:t>
            </a:r>
            <a:r>
              <a:rPr sz="4450" b="1" spc="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180" dirty="0">
                <a:solidFill>
                  <a:srgbClr val="2F97A7"/>
                </a:solidFill>
                <a:latin typeface="Arial"/>
                <a:cs typeface="Arial"/>
              </a:rPr>
              <a:t>предоставления</a:t>
            </a:r>
            <a:r>
              <a:rPr sz="4450" b="1" spc="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229" dirty="0">
                <a:solidFill>
                  <a:srgbClr val="2F97A7"/>
                </a:solidFill>
                <a:latin typeface="Arial"/>
                <a:cs typeface="Arial"/>
              </a:rPr>
              <a:t>иных </a:t>
            </a:r>
            <a:r>
              <a:rPr sz="4450" b="1" spc="-122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295" dirty="0">
                <a:solidFill>
                  <a:srgbClr val="2F97A7"/>
                </a:solidFill>
                <a:latin typeface="Arial"/>
                <a:cs typeface="Arial"/>
              </a:rPr>
              <a:t>межбюджетных</a:t>
            </a:r>
            <a:r>
              <a:rPr sz="4450" b="1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130" dirty="0">
                <a:solidFill>
                  <a:srgbClr val="2F97A7"/>
                </a:solidFill>
                <a:latin typeface="Arial"/>
                <a:cs typeface="Arial"/>
              </a:rPr>
              <a:t>трансфертов</a:t>
            </a:r>
            <a:endParaRPr sz="4450">
              <a:latin typeface="Arial"/>
              <a:cs typeface="Arial"/>
            </a:endParaRPr>
          </a:p>
          <a:p>
            <a:pPr marL="145415" marR="290195" algn="ctr">
              <a:lnSpc>
                <a:spcPct val="112599"/>
              </a:lnSpc>
            </a:pPr>
            <a:r>
              <a:rPr sz="4450" b="1" spc="380" dirty="0">
                <a:solidFill>
                  <a:srgbClr val="2F97A7"/>
                </a:solidFill>
                <a:latin typeface="Arial"/>
                <a:cs typeface="Arial"/>
              </a:rPr>
              <a:t>из </a:t>
            </a:r>
            <a:r>
              <a:rPr sz="4450" b="1" spc="130" dirty="0">
                <a:solidFill>
                  <a:srgbClr val="2F97A7"/>
                </a:solidFill>
                <a:latin typeface="Arial"/>
                <a:cs typeface="Arial"/>
              </a:rPr>
              <a:t>федерального </a:t>
            </a:r>
            <a:r>
              <a:rPr sz="4450" b="1" spc="265" dirty="0">
                <a:solidFill>
                  <a:srgbClr val="2F97A7"/>
                </a:solidFill>
                <a:latin typeface="Arial"/>
                <a:cs typeface="Arial"/>
              </a:rPr>
              <a:t>бюджета </a:t>
            </a:r>
            <a:r>
              <a:rPr sz="4450" b="1" spc="295" dirty="0">
                <a:solidFill>
                  <a:srgbClr val="2F97A7"/>
                </a:solidFill>
                <a:latin typeface="Arial"/>
                <a:cs typeface="Arial"/>
              </a:rPr>
              <a:t>бюджетам </a:t>
            </a:r>
            <a:r>
              <a:rPr sz="4450" b="1" spc="30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135" dirty="0">
                <a:solidFill>
                  <a:srgbClr val="2F97A7"/>
                </a:solidFill>
                <a:latin typeface="Arial"/>
                <a:cs typeface="Arial"/>
              </a:rPr>
              <a:t>субъектов</a:t>
            </a:r>
            <a:r>
              <a:rPr sz="4450" b="1" spc="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160" dirty="0">
                <a:solidFill>
                  <a:srgbClr val="2F97A7"/>
                </a:solidFill>
                <a:latin typeface="Arial"/>
                <a:cs typeface="Arial"/>
              </a:rPr>
              <a:t>Российской</a:t>
            </a:r>
            <a:r>
              <a:rPr sz="4450" b="1" spc="1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260" dirty="0">
                <a:solidFill>
                  <a:srgbClr val="2F97A7"/>
                </a:solidFill>
                <a:latin typeface="Arial"/>
                <a:cs typeface="Arial"/>
              </a:rPr>
              <a:t>Федерации</a:t>
            </a:r>
            <a:r>
              <a:rPr sz="4450" b="1" spc="1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254" dirty="0">
                <a:solidFill>
                  <a:srgbClr val="2F97A7"/>
                </a:solidFill>
                <a:latin typeface="Arial"/>
                <a:cs typeface="Arial"/>
              </a:rPr>
              <a:t>на</a:t>
            </a:r>
            <a:r>
              <a:rPr sz="4450" b="1" spc="1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200" dirty="0">
                <a:solidFill>
                  <a:srgbClr val="2F97A7"/>
                </a:solidFill>
                <a:latin typeface="Arial"/>
                <a:cs typeface="Arial"/>
              </a:rPr>
              <a:t>создание </a:t>
            </a:r>
            <a:r>
              <a:rPr sz="4450" b="1" spc="-122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165" dirty="0">
                <a:solidFill>
                  <a:srgbClr val="2F97A7"/>
                </a:solidFill>
                <a:latin typeface="Arial"/>
                <a:cs typeface="Arial"/>
              </a:rPr>
              <a:t>модельных</a:t>
            </a:r>
            <a:r>
              <a:rPr sz="4450" b="1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254" dirty="0">
                <a:solidFill>
                  <a:srgbClr val="2F97A7"/>
                </a:solidFill>
                <a:latin typeface="Arial"/>
                <a:cs typeface="Arial"/>
              </a:rPr>
              <a:t>муниципальных</a:t>
            </a:r>
            <a:r>
              <a:rPr sz="4450" b="1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260" dirty="0">
                <a:solidFill>
                  <a:srgbClr val="2F97A7"/>
                </a:solidFill>
                <a:latin typeface="Arial"/>
                <a:cs typeface="Arial"/>
              </a:rPr>
              <a:t>библиотек</a:t>
            </a:r>
            <a:endParaRPr sz="4450">
              <a:latin typeface="Arial"/>
              <a:cs typeface="Arial"/>
            </a:endParaRPr>
          </a:p>
          <a:p>
            <a:pPr marL="1985645" marR="1978025" indent="-153035" algn="ctr">
              <a:lnSpc>
                <a:spcPct val="112599"/>
              </a:lnSpc>
            </a:pPr>
            <a:r>
              <a:rPr sz="4450" b="1" spc="105" dirty="0">
                <a:solidFill>
                  <a:srgbClr val="2F97A7"/>
                </a:solidFill>
                <a:latin typeface="Arial"/>
                <a:cs typeface="Arial"/>
              </a:rPr>
              <a:t>в</a:t>
            </a:r>
            <a:r>
              <a:rPr sz="4450" b="1" spc="39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165" dirty="0">
                <a:solidFill>
                  <a:srgbClr val="2F97A7"/>
                </a:solidFill>
                <a:latin typeface="Arial"/>
                <a:cs typeface="Arial"/>
              </a:rPr>
              <a:t>целях</a:t>
            </a:r>
            <a:r>
              <a:rPr sz="4450" b="1" spc="39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305" dirty="0">
                <a:solidFill>
                  <a:srgbClr val="2F97A7"/>
                </a:solidFill>
                <a:latin typeface="Arial"/>
                <a:cs typeface="Arial"/>
              </a:rPr>
              <a:t>реализации </a:t>
            </a:r>
            <a:r>
              <a:rPr sz="4450" b="1" spc="31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220" dirty="0">
                <a:solidFill>
                  <a:srgbClr val="2F97A7"/>
                </a:solidFill>
                <a:latin typeface="Arial"/>
                <a:cs typeface="Arial"/>
              </a:rPr>
              <a:t>национального</a:t>
            </a:r>
            <a:r>
              <a:rPr sz="4450" b="1" spc="-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250" dirty="0">
                <a:solidFill>
                  <a:srgbClr val="2F97A7"/>
                </a:solidFill>
                <a:latin typeface="Arial"/>
                <a:cs typeface="Arial"/>
              </a:rPr>
              <a:t>проекта</a:t>
            </a:r>
            <a:r>
              <a:rPr sz="4450" b="1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4450" b="1" spc="135" dirty="0">
                <a:solidFill>
                  <a:srgbClr val="2F97A7"/>
                </a:solidFill>
                <a:latin typeface="Arial"/>
                <a:cs typeface="Arial"/>
              </a:rPr>
              <a:t>"Культура"</a:t>
            </a:r>
            <a:endParaRPr sz="44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27201" y="1027302"/>
            <a:ext cx="1181100" cy="919480"/>
          </a:xfrm>
          <a:custGeom>
            <a:avLst/>
            <a:gdLst/>
            <a:ahLst/>
            <a:cxnLst/>
            <a:rect l="l" t="t" r="r" b="b"/>
            <a:pathLst>
              <a:path w="1181100" h="919480">
                <a:moveTo>
                  <a:pt x="565315" y="664362"/>
                </a:moveTo>
                <a:lnTo>
                  <a:pt x="561225" y="618591"/>
                </a:lnTo>
                <a:lnTo>
                  <a:pt x="549427" y="575513"/>
                </a:lnTo>
                <a:lnTo>
                  <a:pt x="530644" y="535851"/>
                </a:lnTo>
                <a:lnTo>
                  <a:pt x="505599" y="500303"/>
                </a:lnTo>
                <a:lnTo>
                  <a:pt x="475005" y="469620"/>
                </a:lnTo>
                <a:lnTo>
                  <a:pt x="439559" y="444500"/>
                </a:lnTo>
                <a:lnTo>
                  <a:pt x="400011" y="425665"/>
                </a:lnTo>
                <a:lnTo>
                  <a:pt x="357073" y="413842"/>
                </a:lnTo>
                <a:lnTo>
                  <a:pt x="311442" y="409740"/>
                </a:lnTo>
                <a:lnTo>
                  <a:pt x="269532" y="413245"/>
                </a:lnTo>
                <a:lnTo>
                  <a:pt x="229882" y="423316"/>
                </a:lnTo>
                <a:lnTo>
                  <a:pt x="192989" y="439369"/>
                </a:lnTo>
                <a:lnTo>
                  <a:pt x="159346" y="460794"/>
                </a:lnTo>
                <a:lnTo>
                  <a:pt x="159258" y="457606"/>
                </a:lnTo>
                <a:lnTo>
                  <a:pt x="158800" y="454647"/>
                </a:lnTo>
                <a:lnTo>
                  <a:pt x="158800" y="451307"/>
                </a:lnTo>
                <a:lnTo>
                  <a:pt x="168973" y="377685"/>
                </a:lnTo>
                <a:lnTo>
                  <a:pt x="181698" y="340880"/>
                </a:lnTo>
                <a:lnTo>
                  <a:pt x="199491" y="304076"/>
                </a:lnTo>
                <a:lnTo>
                  <a:pt x="222389" y="267284"/>
                </a:lnTo>
                <a:lnTo>
                  <a:pt x="250367" y="230479"/>
                </a:lnTo>
                <a:lnTo>
                  <a:pt x="283425" y="193687"/>
                </a:lnTo>
                <a:lnTo>
                  <a:pt x="321576" y="156883"/>
                </a:lnTo>
                <a:lnTo>
                  <a:pt x="364807" y="120091"/>
                </a:lnTo>
                <a:lnTo>
                  <a:pt x="413118" y="83286"/>
                </a:lnTo>
                <a:lnTo>
                  <a:pt x="466521" y="46482"/>
                </a:lnTo>
                <a:lnTo>
                  <a:pt x="436778" y="0"/>
                </a:lnTo>
                <a:lnTo>
                  <a:pt x="383882" y="34213"/>
                </a:lnTo>
                <a:lnTo>
                  <a:pt x="334403" y="68859"/>
                </a:lnTo>
                <a:lnTo>
                  <a:pt x="288340" y="103898"/>
                </a:lnTo>
                <a:lnTo>
                  <a:pt x="245694" y="139369"/>
                </a:lnTo>
                <a:lnTo>
                  <a:pt x="206451" y="175247"/>
                </a:lnTo>
                <a:lnTo>
                  <a:pt x="170624" y="211543"/>
                </a:lnTo>
                <a:lnTo>
                  <a:pt x="138201" y="248259"/>
                </a:lnTo>
                <a:lnTo>
                  <a:pt x="109194" y="285381"/>
                </a:lnTo>
                <a:lnTo>
                  <a:pt x="83604" y="322922"/>
                </a:lnTo>
                <a:lnTo>
                  <a:pt x="61429" y="360883"/>
                </a:lnTo>
                <a:lnTo>
                  <a:pt x="42659" y="399249"/>
                </a:lnTo>
                <a:lnTo>
                  <a:pt x="27305" y="438048"/>
                </a:lnTo>
                <a:lnTo>
                  <a:pt x="15354" y="477253"/>
                </a:lnTo>
                <a:lnTo>
                  <a:pt x="6832" y="516877"/>
                </a:lnTo>
                <a:lnTo>
                  <a:pt x="1714" y="556907"/>
                </a:lnTo>
                <a:lnTo>
                  <a:pt x="0" y="597369"/>
                </a:lnTo>
                <a:lnTo>
                  <a:pt x="3251" y="654481"/>
                </a:lnTo>
                <a:lnTo>
                  <a:pt x="12992" y="706437"/>
                </a:lnTo>
                <a:lnTo>
                  <a:pt x="29222" y="753211"/>
                </a:lnTo>
                <a:lnTo>
                  <a:pt x="51930" y="794829"/>
                </a:lnTo>
                <a:lnTo>
                  <a:pt x="81114" y="831278"/>
                </a:lnTo>
                <a:lnTo>
                  <a:pt x="121119" y="865936"/>
                </a:lnTo>
                <a:lnTo>
                  <a:pt x="165773" y="891438"/>
                </a:lnTo>
                <a:lnTo>
                  <a:pt x="215074" y="907821"/>
                </a:lnTo>
                <a:lnTo>
                  <a:pt x="268973" y="915136"/>
                </a:lnTo>
                <a:lnTo>
                  <a:pt x="279412" y="916724"/>
                </a:lnTo>
                <a:lnTo>
                  <a:pt x="289966" y="917943"/>
                </a:lnTo>
                <a:lnTo>
                  <a:pt x="300634" y="918718"/>
                </a:lnTo>
                <a:lnTo>
                  <a:pt x="311442" y="918997"/>
                </a:lnTo>
                <a:lnTo>
                  <a:pt x="358787" y="914552"/>
                </a:lnTo>
                <a:lnTo>
                  <a:pt x="403186" y="901801"/>
                </a:lnTo>
                <a:lnTo>
                  <a:pt x="443852" y="881532"/>
                </a:lnTo>
                <a:lnTo>
                  <a:pt x="479971" y="854570"/>
                </a:lnTo>
                <a:lnTo>
                  <a:pt x="510794" y="821740"/>
                </a:lnTo>
                <a:lnTo>
                  <a:pt x="541858" y="774331"/>
                </a:lnTo>
                <a:lnTo>
                  <a:pt x="558647" y="721614"/>
                </a:lnTo>
                <a:lnTo>
                  <a:pt x="564870" y="679043"/>
                </a:lnTo>
                <a:lnTo>
                  <a:pt x="565315" y="664362"/>
                </a:lnTo>
                <a:close/>
              </a:path>
              <a:path w="1181100" h="919480">
                <a:moveTo>
                  <a:pt x="1181100" y="664362"/>
                </a:moveTo>
                <a:lnTo>
                  <a:pt x="1177010" y="618604"/>
                </a:lnTo>
                <a:lnTo>
                  <a:pt x="1165225" y="575538"/>
                </a:lnTo>
                <a:lnTo>
                  <a:pt x="1146441" y="535863"/>
                </a:lnTo>
                <a:lnTo>
                  <a:pt x="1121384" y="500329"/>
                </a:lnTo>
                <a:lnTo>
                  <a:pt x="1090790" y="469633"/>
                </a:lnTo>
                <a:lnTo>
                  <a:pt x="1055357" y="444512"/>
                </a:lnTo>
                <a:lnTo>
                  <a:pt x="1015809" y="425678"/>
                </a:lnTo>
                <a:lnTo>
                  <a:pt x="972858" y="413842"/>
                </a:lnTo>
                <a:lnTo>
                  <a:pt x="927227" y="409740"/>
                </a:lnTo>
                <a:lnTo>
                  <a:pt x="884237" y="413423"/>
                </a:lnTo>
                <a:lnTo>
                  <a:pt x="843597" y="424014"/>
                </a:lnTo>
                <a:lnTo>
                  <a:pt x="805878" y="440905"/>
                </a:lnTo>
                <a:lnTo>
                  <a:pt x="771652" y="463448"/>
                </a:lnTo>
                <a:lnTo>
                  <a:pt x="771436" y="459409"/>
                </a:lnTo>
                <a:lnTo>
                  <a:pt x="770953" y="455612"/>
                </a:lnTo>
                <a:lnTo>
                  <a:pt x="770953" y="451307"/>
                </a:lnTo>
                <a:lnTo>
                  <a:pt x="781126" y="377685"/>
                </a:lnTo>
                <a:lnTo>
                  <a:pt x="793838" y="340880"/>
                </a:lnTo>
                <a:lnTo>
                  <a:pt x="811644" y="304076"/>
                </a:lnTo>
                <a:lnTo>
                  <a:pt x="834529" y="267284"/>
                </a:lnTo>
                <a:lnTo>
                  <a:pt x="862495" y="230479"/>
                </a:lnTo>
                <a:lnTo>
                  <a:pt x="895565" y="193687"/>
                </a:lnTo>
                <a:lnTo>
                  <a:pt x="933704" y="156883"/>
                </a:lnTo>
                <a:lnTo>
                  <a:pt x="976947" y="120091"/>
                </a:lnTo>
                <a:lnTo>
                  <a:pt x="1025271" y="83286"/>
                </a:lnTo>
                <a:lnTo>
                  <a:pt x="1078674" y="46482"/>
                </a:lnTo>
                <a:lnTo>
                  <a:pt x="1048905" y="0"/>
                </a:lnTo>
                <a:lnTo>
                  <a:pt x="996022" y="34213"/>
                </a:lnTo>
                <a:lnTo>
                  <a:pt x="946543" y="68859"/>
                </a:lnTo>
                <a:lnTo>
                  <a:pt x="900480" y="103898"/>
                </a:lnTo>
                <a:lnTo>
                  <a:pt x="857834" y="139369"/>
                </a:lnTo>
                <a:lnTo>
                  <a:pt x="818591" y="175247"/>
                </a:lnTo>
                <a:lnTo>
                  <a:pt x="782764" y="211543"/>
                </a:lnTo>
                <a:lnTo>
                  <a:pt x="750341" y="248259"/>
                </a:lnTo>
                <a:lnTo>
                  <a:pt x="721347" y="285381"/>
                </a:lnTo>
                <a:lnTo>
                  <a:pt x="695744" y="322922"/>
                </a:lnTo>
                <a:lnTo>
                  <a:pt x="673569" y="360883"/>
                </a:lnTo>
                <a:lnTo>
                  <a:pt x="654799" y="399249"/>
                </a:lnTo>
                <a:lnTo>
                  <a:pt x="639445" y="438048"/>
                </a:lnTo>
                <a:lnTo>
                  <a:pt x="627507" y="477253"/>
                </a:lnTo>
                <a:lnTo>
                  <a:pt x="618972" y="516877"/>
                </a:lnTo>
                <a:lnTo>
                  <a:pt x="613854" y="556907"/>
                </a:lnTo>
                <a:lnTo>
                  <a:pt x="612140" y="597369"/>
                </a:lnTo>
                <a:lnTo>
                  <a:pt x="615391" y="654519"/>
                </a:lnTo>
                <a:lnTo>
                  <a:pt x="625119" y="706488"/>
                </a:lnTo>
                <a:lnTo>
                  <a:pt x="641337" y="753275"/>
                </a:lnTo>
                <a:lnTo>
                  <a:pt x="664044" y="794893"/>
                </a:lnTo>
                <a:lnTo>
                  <a:pt x="693216" y="831316"/>
                </a:lnTo>
                <a:lnTo>
                  <a:pt x="734174" y="866648"/>
                </a:lnTo>
                <a:lnTo>
                  <a:pt x="780008" y="892403"/>
                </a:lnTo>
                <a:lnTo>
                  <a:pt x="830694" y="908621"/>
                </a:lnTo>
                <a:lnTo>
                  <a:pt x="886206" y="915352"/>
                </a:lnTo>
                <a:lnTo>
                  <a:pt x="896277" y="916838"/>
                </a:lnTo>
                <a:lnTo>
                  <a:pt x="906475" y="917981"/>
                </a:lnTo>
                <a:lnTo>
                  <a:pt x="916787" y="918730"/>
                </a:lnTo>
                <a:lnTo>
                  <a:pt x="927227" y="918997"/>
                </a:lnTo>
                <a:lnTo>
                  <a:pt x="972858" y="914895"/>
                </a:lnTo>
                <a:lnTo>
                  <a:pt x="1015809" y="903058"/>
                </a:lnTo>
                <a:lnTo>
                  <a:pt x="1055357" y="884224"/>
                </a:lnTo>
                <a:lnTo>
                  <a:pt x="1090790" y="859104"/>
                </a:lnTo>
                <a:lnTo>
                  <a:pt x="1121384" y="828408"/>
                </a:lnTo>
                <a:lnTo>
                  <a:pt x="1146441" y="792873"/>
                </a:lnTo>
                <a:lnTo>
                  <a:pt x="1165225" y="753211"/>
                </a:lnTo>
                <a:lnTo>
                  <a:pt x="1177010" y="710133"/>
                </a:lnTo>
                <a:lnTo>
                  <a:pt x="1181100" y="664362"/>
                </a:lnTo>
                <a:close/>
              </a:path>
            </a:pathLst>
          </a:custGeom>
          <a:solidFill>
            <a:srgbClr val="2F97A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332965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6423064" y="0"/>
                </a:moveTo>
                <a:lnTo>
                  <a:pt x="6423064" y="7619999"/>
                </a:lnTo>
                <a:lnTo>
                  <a:pt x="0" y="7619999"/>
                </a:lnTo>
                <a:lnTo>
                  <a:pt x="0" y="0"/>
                </a:lnTo>
                <a:lnTo>
                  <a:pt x="6423064" y="0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817383" y="2105573"/>
            <a:ext cx="14653260" cy="7064375"/>
          </a:xfrm>
          <a:prstGeom prst="rect">
            <a:avLst/>
          </a:prstGeom>
        </p:spPr>
        <p:txBody>
          <a:bodyPr vert="horz" wrap="square" lIns="0" tIns="1619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sz="7450" b="1" spc="245" dirty="0">
                <a:solidFill>
                  <a:srgbClr val="2F97A7"/>
                </a:solidFill>
                <a:latin typeface="Arial"/>
                <a:cs typeface="Arial"/>
              </a:rPr>
              <a:t>Государственная</a:t>
            </a:r>
            <a:r>
              <a:rPr sz="7450" b="1" spc="-1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7450" b="1" spc="465" dirty="0">
                <a:solidFill>
                  <a:srgbClr val="2F97A7"/>
                </a:solidFill>
                <a:latin typeface="Arial"/>
                <a:cs typeface="Arial"/>
              </a:rPr>
              <a:t>программа</a:t>
            </a:r>
            <a:endParaRPr sz="7450">
              <a:latin typeface="Arial"/>
              <a:cs typeface="Arial"/>
            </a:endParaRPr>
          </a:p>
          <a:p>
            <a:pPr marL="1776095" marR="2025014" indent="144145">
              <a:lnSpc>
                <a:spcPts val="10130"/>
              </a:lnSpc>
              <a:spcBef>
                <a:spcPts val="535"/>
              </a:spcBef>
            </a:pPr>
            <a:r>
              <a:rPr sz="7450" b="1" spc="459" dirty="0">
                <a:solidFill>
                  <a:srgbClr val="2F97A7"/>
                </a:solidFill>
                <a:latin typeface="Arial"/>
                <a:cs typeface="Arial"/>
              </a:rPr>
              <a:t>«Развитие </a:t>
            </a:r>
            <a:r>
              <a:rPr sz="7450" b="1" spc="300" dirty="0">
                <a:solidFill>
                  <a:srgbClr val="2F97A7"/>
                </a:solidFill>
                <a:latin typeface="Arial"/>
                <a:cs typeface="Arial"/>
              </a:rPr>
              <a:t>культуры </a:t>
            </a:r>
            <a:r>
              <a:rPr sz="7450" b="1" spc="-205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7450" b="1" spc="200" dirty="0">
                <a:solidFill>
                  <a:srgbClr val="2F97A7"/>
                </a:solidFill>
                <a:latin typeface="Arial"/>
                <a:cs typeface="Arial"/>
              </a:rPr>
              <a:t>в</a:t>
            </a:r>
            <a:r>
              <a:rPr sz="7450" b="1" spc="-1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7450" b="1" spc="350" dirty="0">
                <a:solidFill>
                  <a:srgbClr val="2F97A7"/>
                </a:solidFill>
                <a:latin typeface="Arial"/>
                <a:cs typeface="Arial"/>
              </a:rPr>
              <a:t>Самарской</a:t>
            </a:r>
            <a:r>
              <a:rPr sz="7450" b="1" spc="-1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7450" b="1" spc="290" dirty="0">
                <a:solidFill>
                  <a:srgbClr val="2F97A7"/>
                </a:solidFill>
                <a:latin typeface="Arial"/>
                <a:cs typeface="Arial"/>
              </a:rPr>
              <a:t>области</a:t>
            </a:r>
            <a:endParaRPr sz="7450">
              <a:latin typeface="Arial"/>
              <a:cs typeface="Arial"/>
            </a:endParaRPr>
          </a:p>
          <a:p>
            <a:pPr marL="1172845">
              <a:lnSpc>
                <a:spcPct val="100000"/>
              </a:lnSpc>
              <a:spcBef>
                <a:spcPts val="640"/>
              </a:spcBef>
            </a:pPr>
            <a:r>
              <a:rPr sz="7450" b="1" spc="450" dirty="0">
                <a:solidFill>
                  <a:srgbClr val="2F97A7"/>
                </a:solidFill>
                <a:latin typeface="Arial"/>
                <a:cs typeface="Arial"/>
              </a:rPr>
              <a:t>на</a:t>
            </a:r>
            <a:r>
              <a:rPr sz="7450" b="1" spc="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7450" b="1" spc="385" dirty="0">
                <a:solidFill>
                  <a:srgbClr val="2F97A7"/>
                </a:solidFill>
                <a:latin typeface="Arial"/>
                <a:cs typeface="Arial"/>
              </a:rPr>
              <a:t>период</a:t>
            </a:r>
            <a:r>
              <a:rPr sz="7450" b="1" spc="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7450" b="1" spc="195" dirty="0">
                <a:solidFill>
                  <a:srgbClr val="2F97A7"/>
                </a:solidFill>
                <a:latin typeface="Arial"/>
                <a:cs typeface="Arial"/>
              </a:rPr>
              <a:t>до</a:t>
            </a:r>
            <a:r>
              <a:rPr sz="7450" b="1" spc="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7450" b="1" spc="180" dirty="0">
                <a:solidFill>
                  <a:srgbClr val="2F97A7"/>
                </a:solidFill>
                <a:latin typeface="Arial"/>
                <a:cs typeface="Arial"/>
              </a:rPr>
              <a:t>2024</a:t>
            </a:r>
            <a:r>
              <a:rPr sz="7450" b="1" spc="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7450" b="1" spc="380" dirty="0">
                <a:solidFill>
                  <a:srgbClr val="2F97A7"/>
                </a:solidFill>
                <a:latin typeface="Arial"/>
                <a:cs typeface="Arial"/>
              </a:rPr>
              <a:t>года»</a:t>
            </a:r>
            <a:endParaRPr sz="74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985"/>
              </a:spcBef>
            </a:pPr>
            <a:r>
              <a:rPr sz="7450" b="1" spc="290" dirty="0">
                <a:solidFill>
                  <a:srgbClr val="2F97A7"/>
                </a:solidFill>
                <a:latin typeface="Arial"/>
                <a:cs typeface="Arial"/>
              </a:rPr>
              <a:t>П</a:t>
            </a:r>
            <a:r>
              <a:rPr sz="7450" b="1" spc="250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7450" b="1" spc="875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7450" b="1" spc="160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7450" b="1" spc="150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7450" b="1" spc="1320" dirty="0">
                <a:solidFill>
                  <a:srgbClr val="2F97A7"/>
                </a:solidFill>
                <a:latin typeface="Arial"/>
                <a:cs typeface="Arial"/>
              </a:rPr>
              <a:t>ж</a:t>
            </a:r>
            <a:r>
              <a:rPr sz="7450" b="1" spc="345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7450" b="1" spc="520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7450" b="1" spc="875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7450" b="1" spc="275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7450" b="1" spc="2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7450" b="1" spc="-615">
                <a:solidFill>
                  <a:srgbClr val="2F97A7"/>
                </a:solidFill>
                <a:latin typeface="Arial"/>
                <a:cs typeface="Arial"/>
              </a:rPr>
              <a:t>№</a:t>
            </a:r>
            <a:r>
              <a:rPr sz="7450" b="1" spc="2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7450" b="1" spc="195" smtClean="0">
                <a:solidFill>
                  <a:srgbClr val="2F97A7"/>
                </a:solidFill>
                <a:latin typeface="Arial"/>
                <a:cs typeface="Arial"/>
              </a:rPr>
              <a:t>1</a:t>
            </a:r>
            <a:r>
              <a:rPr sz="7450" b="1" spc="125" smtClean="0">
                <a:solidFill>
                  <a:srgbClr val="2F97A7"/>
                </a:solidFill>
                <a:latin typeface="Arial"/>
                <a:cs typeface="Arial"/>
              </a:rPr>
              <a:t>3</a:t>
            </a:r>
            <a:r>
              <a:rPr lang="ru-RU" sz="7450" b="1" spc="125" dirty="0" smtClean="0">
                <a:solidFill>
                  <a:srgbClr val="2F97A7"/>
                </a:solidFill>
                <a:latin typeface="Arial"/>
                <a:cs typeface="Arial"/>
              </a:rPr>
              <a:t> (п. </a:t>
            </a:r>
            <a:r>
              <a:rPr lang="ru-RU" sz="7450" b="1" spc="125" dirty="0">
                <a:solidFill>
                  <a:srgbClr val="2F97A7"/>
                </a:solidFill>
                <a:latin typeface="Arial"/>
                <a:cs typeface="Arial"/>
              </a:rPr>
              <a:t>Ж</a:t>
            </a:r>
            <a:r>
              <a:rPr lang="ru-RU" sz="7450" b="1" spc="125" dirty="0" smtClean="0">
                <a:solidFill>
                  <a:srgbClr val="2F97A7"/>
                </a:solidFill>
                <a:latin typeface="Arial"/>
                <a:cs typeface="Arial"/>
              </a:rPr>
              <a:t>)</a:t>
            </a:r>
            <a:endParaRPr sz="74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27201" y="1027302"/>
            <a:ext cx="1181100" cy="919480"/>
          </a:xfrm>
          <a:custGeom>
            <a:avLst/>
            <a:gdLst/>
            <a:ahLst/>
            <a:cxnLst/>
            <a:rect l="l" t="t" r="r" b="b"/>
            <a:pathLst>
              <a:path w="1181100" h="919480">
                <a:moveTo>
                  <a:pt x="565315" y="664375"/>
                </a:moveTo>
                <a:lnTo>
                  <a:pt x="561225" y="618591"/>
                </a:lnTo>
                <a:lnTo>
                  <a:pt x="549427" y="575513"/>
                </a:lnTo>
                <a:lnTo>
                  <a:pt x="530644" y="535851"/>
                </a:lnTo>
                <a:lnTo>
                  <a:pt x="505599" y="500316"/>
                </a:lnTo>
                <a:lnTo>
                  <a:pt x="475005" y="469620"/>
                </a:lnTo>
                <a:lnTo>
                  <a:pt x="439559" y="444500"/>
                </a:lnTo>
                <a:lnTo>
                  <a:pt x="400011" y="425678"/>
                </a:lnTo>
                <a:lnTo>
                  <a:pt x="357073" y="413842"/>
                </a:lnTo>
                <a:lnTo>
                  <a:pt x="311442" y="409740"/>
                </a:lnTo>
                <a:lnTo>
                  <a:pt x="269532" y="413245"/>
                </a:lnTo>
                <a:lnTo>
                  <a:pt x="229882" y="423316"/>
                </a:lnTo>
                <a:lnTo>
                  <a:pt x="192989" y="439369"/>
                </a:lnTo>
                <a:lnTo>
                  <a:pt x="159346" y="460794"/>
                </a:lnTo>
                <a:lnTo>
                  <a:pt x="159258" y="457606"/>
                </a:lnTo>
                <a:lnTo>
                  <a:pt x="158800" y="454647"/>
                </a:lnTo>
                <a:lnTo>
                  <a:pt x="158800" y="451307"/>
                </a:lnTo>
                <a:lnTo>
                  <a:pt x="168973" y="377685"/>
                </a:lnTo>
                <a:lnTo>
                  <a:pt x="181698" y="340880"/>
                </a:lnTo>
                <a:lnTo>
                  <a:pt x="199491" y="304076"/>
                </a:lnTo>
                <a:lnTo>
                  <a:pt x="222389" y="267284"/>
                </a:lnTo>
                <a:lnTo>
                  <a:pt x="250367" y="230479"/>
                </a:lnTo>
                <a:lnTo>
                  <a:pt x="283425" y="193687"/>
                </a:lnTo>
                <a:lnTo>
                  <a:pt x="321576" y="156883"/>
                </a:lnTo>
                <a:lnTo>
                  <a:pt x="364807" y="120091"/>
                </a:lnTo>
                <a:lnTo>
                  <a:pt x="413118" y="83286"/>
                </a:lnTo>
                <a:lnTo>
                  <a:pt x="466521" y="46482"/>
                </a:lnTo>
                <a:lnTo>
                  <a:pt x="436778" y="0"/>
                </a:lnTo>
                <a:lnTo>
                  <a:pt x="383882" y="34226"/>
                </a:lnTo>
                <a:lnTo>
                  <a:pt x="334403" y="68859"/>
                </a:lnTo>
                <a:lnTo>
                  <a:pt x="288340" y="103898"/>
                </a:lnTo>
                <a:lnTo>
                  <a:pt x="245694" y="139369"/>
                </a:lnTo>
                <a:lnTo>
                  <a:pt x="206451" y="175247"/>
                </a:lnTo>
                <a:lnTo>
                  <a:pt x="170624" y="211543"/>
                </a:lnTo>
                <a:lnTo>
                  <a:pt x="138201" y="248259"/>
                </a:lnTo>
                <a:lnTo>
                  <a:pt x="109194" y="285381"/>
                </a:lnTo>
                <a:lnTo>
                  <a:pt x="83604" y="322922"/>
                </a:lnTo>
                <a:lnTo>
                  <a:pt x="61429" y="360883"/>
                </a:lnTo>
                <a:lnTo>
                  <a:pt x="42659" y="399262"/>
                </a:lnTo>
                <a:lnTo>
                  <a:pt x="27305" y="438048"/>
                </a:lnTo>
                <a:lnTo>
                  <a:pt x="15354" y="477253"/>
                </a:lnTo>
                <a:lnTo>
                  <a:pt x="6832" y="516877"/>
                </a:lnTo>
                <a:lnTo>
                  <a:pt x="1714" y="556920"/>
                </a:lnTo>
                <a:lnTo>
                  <a:pt x="0" y="597369"/>
                </a:lnTo>
                <a:lnTo>
                  <a:pt x="3251" y="654481"/>
                </a:lnTo>
                <a:lnTo>
                  <a:pt x="12992" y="706437"/>
                </a:lnTo>
                <a:lnTo>
                  <a:pt x="29222" y="753211"/>
                </a:lnTo>
                <a:lnTo>
                  <a:pt x="51930" y="794829"/>
                </a:lnTo>
                <a:lnTo>
                  <a:pt x="81114" y="831278"/>
                </a:lnTo>
                <a:lnTo>
                  <a:pt x="121119" y="865936"/>
                </a:lnTo>
                <a:lnTo>
                  <a:pt x="165773" y="891438"/>
                </a:lnTo>
                <a:lnTo>
                  <a:pt x="215074" y="907821"/>
                </a:lnTo>
                <a:lnTo>
                  <a:pt x="268973" y="915149"/>
                </a:lnTo>
                <a:lnTo>
                  <a:pt x="279412" y="916724"/>
                </a:lnTo>
                <a:lnTo>
                  <a:pt x="289966" y="917943"/>
                </a:lnTo>
                <a:lnTo>
                  <a:pt x="300634" y="918718"/>
                </a:lnTo>
                <a:lnTo>
                  <a:pt x="311442" y="918997"/>
                </a:lnTo>
                <a:lnTo>
                  <a:pt x="358787" y="914552"/>
                </a:lnTo>
                <a:lnTo>
                  <a:pt x="403186" y="901801"/>
                </a:lnTo>
                <a:lnTo>
                  <a:pt x="443852" y="881532"/>
                </a:lnTo>
                <a:lnTo>
                  <a:pt x="479971" y="854570"/>
                </a:lnTo>
                <a:lnTo>
                  <a:pt x="510794" y="821740"/>
                </a:lnTo>
                <a:lnTo>
                  <a:pt x="541858" y="774331"/>
                </a:lnTo>
                <a:lnTo>
                  <a:pt x="558647" y="721614"/>
                </a:lnTo>
                <a:lnTo>
                  <a:pt x="564870" y="679043"/>
                </a:lnTo>
                <a:lnTo>
                  <a:pt x="565315" y="664375"/>
                </a:lnTo>
                <a:close/>
              </a:path>
              <a:path w="1181100" h="919480">
                <a:moveTo>
                  <a:pt x="1181100" y="664375"/>
                </a:moveTo>
                <a:lnTo>
                  <a:pt x="1177010" y="618604"/>
                </a:lnTo>
                <a:lnTo>
                  <a:pt x="1165225" y="575538"/>
                </a:lnTo>
                <a:lnTo>
                  <a:pt x="1146441" y="535863"/>
                </a:lnTo>
                <a:lnTo>
                  <a:pt x="1121384" y="500329"/>
                </a:lnTo>
                <a:lnTo>
                  <a:pt x="1090790" y="469633"/>
                </a:lnTo>
                <a:lnTo>
                  <a:pt x="1055357" y="444512"/>
                </a:lnTo>
                <a:lnTo>
                  <a:pt x="1015809" y="425678"/>
                </a:lnTo>
                <a:lnTo>
                  <a:pt x="972858" y="413842"/>
                </a:lnTo>
                <a:lnTo>
                  <a:pt x="927227" y="409740"/>
                </a:lnTo>
                <a:lnTo>
                  <a:pt x="884237" y="413423"/>
                </a:lnTo>
                <a:lnTo>
                  <a:pt x="843597" y="424014"/>
                </a:lnTo>
                <a:lnTo>
                  <a:pt x="805878" y="440905"/>
                </a:lnTo>
                <a:lnTo>
                  <a:pt x="771652" y="463448"/>
                </a:lnTo>
                <a:lnTo>
                  <a:pt x="771436" y="459409"/>
                </a:lnTo>
                <a:lnTo>
                  <a:pt x="770953" y="455612"/>
                </a:lnTo>
                <a:lnTo>
                  <a:pt x="770953" y="451307"/>
                </a:lnTo>
                <a:lnTo>
                  <a:pt x="781126" y="377685"/>
                </a:lnTo>
                <a:lnTo>
                  <a:pt x="793838" y="340880"/>
                </a:lnTo>
                <a:lnTo>
                  <a:pt x="811644" y="304076"/>
                </a:lnTo>
                <a:lnTo>
                  <a:pt x="834529" y="267284"/>
                </a:lnTo>
                <a:lnTo>
                  <a:pt x="862495" y="230479"/>
                </a:lnTo>
                <a:lnTo>
                  <a:pt x="895565" y="193687"/>
                </a:lnTo>
                <a:lnTo>
                  <a:pt x="933704" y="156883"/>
                </a:lnTo>
                <a:lnTo>
                  <a:pt x="976947" y="120091"/>
                </a:lnTo>
                <a:lnTo>
                  <a:pt x="1025271" y="83286"/>
                </a:lnTo>
                <a:lnTo>
                  <a:pt x="1078674" y="46482"/>
                </a:lnTo>
                <a:lnTo>
                  <a:pt x="1048905" y="0"/>
                </a:lnTo>
                <a:lnTo>
                  <a:pt x="996022" y="34226"/>
                </a:lnTo>
                <a:lnTo>
                  <a:pt x="946543" y="68859"/>
                </a:lnTo>
                <a:lnTo>
                  <a:pt x="900480" y="103898"/>
                </a:lnTo>
                <a:lnTo>
                  <a:pt x="857834" y="139369"/>
                </a:lnTo>
                <a:lnTo>
                  <a:pt x="818591" y="175247"/>
                </a:lnTo>
                <a:lnTo>
                  <a:pt x="782764" y="211543"/>
                </a:lnTo>
                <a:lnTo>
                  <a:pt x="750341" y="248259"/>
                </a:lnTo>
                <a:lnTo>
                  <a:pt x="721347" y="285381"/>
                </a:lnTo>
                <a:lnTo>
                  <a:pt x="695744" y="322922"/>
                </a:lnTo>
                <a:lnTo>
                  <a:pt x="673569" y="360883"/>
                </a:lnTo>
                <a:lnTo>
                  <a:pt x="654799" y="399262"/>
                </a:lnTo>
                <a:lnTo>
                  <a:pt x="639445" y="438048"/>
                </a:lnTo>
                <a:lnTo>
                  <a:pt x="627507" y="477253"/>
                </a:lnTo>
                <a:lnTo>
                  <a:pt x="618972" y="516877"/>
                </a:lnTo>
                <a:lnTo>
                  <a:pt x="613854" y="556920"/>
                </a:lnTo>
                <a:lnTo>
                  <a:pt x="612140" y="597369"/>
                </a:lnTo>
                <a:lnTo>
                  <a:pt x="615391" y="654519"/>
                </a:lnTo>
                <a:lnTo>
                  <a:pt x="625119" y="706488"/>
                </a:lnTo>
                <a:lnTo>
                  <a:pt x="641337" y="753275"/>
                </a:lnTo>
                <a:lnTo>
                  <a:pt x="664044" y="794893"/>
                </a:lnTo>
                <a:lnTo>
                  <a:pt x="693216" y="831316"/>
                </a:lnTo>
                <a:lnTo>
                  <a:pt x="734174" y="866648"/>
                </a:lnTo>
                <a:lnTo>
                  <a:pt x="780008" y="892403"/>
                </a:lnTo>
                <a:lnTo>
                  <a:pt x="830694" y="908621"/>
                </a:lnTo>
                <a:lnTo>
                  <a:pt x="886206" y="915352"/>
                </a:lnTo>
                <a:lnTo>
                  <a:pt x="896277" y="916838"/>
                </a:lnTo>
                <a:lnTo>
                  <a:pt x="906475" y="917981"/>
                </a:lnTo>
                <a:lnTo>
                  <a:pt x="916787" y="918730"/>
                </a:lnTo>
                <a:lnTo>
                  <a:pt x="927227" y="918997"/>
                </a:lnTo>
                <a:lnTo>
                  <a:pt x="972858" y="914895"/>
                </a:lnTo>
                <a:lnTo>
                  <a:pt x="1015809" y="903058"/>
                </a:lnTo>
                <a:lnTo>
                  <a:pt x="1055357" y="884224"/>
                </a:lnTo>
                <a:lnTo>
                  <a:pt x="1090790" y="859104"/>
                </a:lnTo>
                <a:lnTo>
                  <a:pt x="1121384" y="828408"/>
                </a:lnTo>
                <a:lnTo>
                  <a:pt x="1146441" y="792873"/>
                </a:lnTo>
                <a:lnTo>
                  <a:pt x="1165225" y="753211"/>
                </a:lnTo>
                <a:lnTo>
                  <a:pt x="1177010" y="710133"/>
                </a:lnTo>
                <a:lnTo>
                  <a:pt x="1181100" y="664375"/>
                </a:lnTo>
                <a:close/>
              </a:path>
            </a:pathLst>
          </a:custGeom>
          <a:solidFill>
            <a:srgbClr val="2F97A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/>
          <p:nvPr/>
        </p:nvSpPr>
        <p:spPr>
          <a:xfrm>
            <a:off x="914400" y="571500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6423064" y="0"/>
                </a:moveTo>
                <a:lnTo>
                  <a:pt x="6423064" y="7619999"/>
                </a:lnTo>
                <a:lnTo>
                  <a:pt x="0" y="7619999"/>
                </a:lnTo>
                <a:lnTo>
                  <a:pt x="0" y="0"/>
                </a:lnTo>
                <a:lnTo>
                  <a:pt x="6423064" y="0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pPr algn="ctr"/>
            <a:endParaRPr lang="ru-RU" sz="6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endParaRPr lang="ru-RU" sz="6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60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 чего начать: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object 8"/>
          <p:cNvGrpSpPr/>
          <p:nvPr/>
        </p:nvGrpSpPr>
        <p:grpSpPr>
          <a:xfrm>
            <a:off x="2819400" y="4152900"/>
            <a:ext cx="3352800" cy="5410835"/>
            <a:chOff x="1455693" y="5334317"/>
            <a:chExt cx="2698750" cy="4115435"/>
          </a:xfrm>
        </p:grpSpPr>
        <p:sp>
          <p:nvSpPr>
            <p:cNvPr id="3" name="object 9"/>
            <p:cNvSpPr/>
            <p:nvPr/>
          </p:nvSpPr>
          <p:spPr>
            <a:xfrm>
              <a:off x="1455693" y="5685002"/>
              <a:ext cx="2698750" cy="3764915"/>
            </a:xfrm>
            <a:custGeom>
              <a:avLst/>
              <a:gdLst/>
              <a:ahLst/>
              <a:cxnLst/>
              <a:rect l="l" t="t" r="r" b="b"/>
              <a:pathLst>
                <a:path w="2698750" h="3764915">
                  <a:moveTo>
                    <a:pt x="2456168" y="3764404"/>
                  </a:moveTo>
                  <a:lnTo>
                    <a:pt x="242435" y="3764404"/>
                  </a:lnTo>
                  <a:lnTo>
                    <a:pt x="193574" y="3759486"/>
                  </a:lnTo>
                  <a:lnTo>
                    <a:pt x="148065" y="3745381"/>
                  </a:lnTo>
                  <a:lnTo>
                    <a:pt x="106884" y="3723063"/>
                  </a:lnTo>
                  <a:lnTo>
                    <a:pt x="71005" y="3693504"/>
                  </a:lnTo>
                  <a:lnTo>
                    <a:pt x="41402" y="3657679"/>
                  </a:lnTo>
                  <a:lnTo>
                    <a:pt x="19050" y="3616561"/>
                  </a:lnTo>
                  <a:lnTo>
                    <a:pt x="4925" y="3571123"/>
                  </a:lnTo>
                  <a:lnTo>
                    <a:pt x="0" y="3522339"/>
                  </a:lnTo>
                  <a:lnTo>
                    <a:pt x="0" y="242048"/>
                  </a:lnTo>
                  <a:lnTo>
                    <a:pt x="4925" y="193265"/>
                  </a:lnTo>
                  <a:lnTo>
                    <a:pt x="19050" y="147829"/>
                  </a:lnTo>
                  <a:lnTo>
                    <a:pt x="41402" y="106714"/>
                  </a:lnTo>
                  <a:lnTo>
                    <a:pt x="71005" y="70891"/>
                  </a:lnTo>
                  <a:lnTo>
                    <a:pt x="106884" y="41336"/>
                  </a:lnTo>
                  <a:lnTo>
                    <a:pt x="148065" y="19020"/>
                  </a:lnTo>
                  <a:lnTo>
                    <a:pt x="193574" y="4917"/>
                  </a:lnTo>
                  <a:lnTo>
                    <a:pt x="242435" y="0"/>
                  </a:lnTo>
                  <a:lnTo>
                    <a:pt x="2456152" y="0"/>
                  </a:lnTo>
                  <a:lnTo>
                    <a:pt x="2505013" y="4917"/>
                  </a:lnTo>
                  <a:lnTo>
                    <a:pt x="2550522" y="19022"/>
                  </a:lnTo>
                  <a:lnTo>
                    <a:pt x="2591703" y="41340"/>
                  </a:lnTo>
                  <a:lnTo>
                    <a:pt x="2627583" y="70898"/>
                  </a:lnTo>
                  <a:lnTo>
                    <a:pt x="2657185" y="106721"/>
                  </a:lnTo>
                  <a:lnTo>
                    <a:pt x="2679537" y="147836"/>
                  </a:lnTo>
                  <a:lnTo>
                    <a:pt x="2693663" y="193270"/>
                  </a:lnTo>
                  <a:lnTo>
                    <a:pt x="2698588" y="242048"/>
                  </a:lnTo>
                  <a:lnTo>
                    <a:pt x="2698604" y="3522339"/>
                  </a:lnTo>
                  <a:lnTo>
                    <a:pt x="2693678" y="3571128"/>
                  </a:lnTo>
                  <a:lnTo>
                    <a:pt x="2679551" y="3616568"/>
                  </a:lnTo>
                  <a:lnTo>
                    <a:pt x="2657197" y="3657686"/>
                  </a:lnTo>
                  <a:lnTo>
                    <a:pt x="2627592" y="3693510"/>
                  </a:lnTo>
                  <a:lnTo>
                    <a:pt x="2591712" y="3723067"/>
                  </a:lnTo>
                  <a:lnTo>
                    <a:pt x="2550531" y="3745383"/>
                  </a:lnTo>
                  <a:lnTo>
                    <a:pt x="2505025" y="3759487"/>
                  </a:lnTo>
                  <a:lnTo>
                    <a:pt x="2456168" y="3764404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10"/>
            <p:cNvSpPr/>
            <p:nvPr/>
          </p:nvSpPr>
          <p:spPr>
            <a:xfrm>
              <a:off x="1698726" y="5953645"/>
              <a:ext cx="2212975" cy="3227070"/>
            </a:xfrm>
            <a:custGeom>
              <a:avLst/>
              <a:gdLst/>
              <a:ahLst/>
              <a:cxnLst/>
              <a:rect l="l" t="t" r="r" b="b"/>
              <a:pathLst>
                <a:path w="2212975" h="3227070">
                  <a:moveTo>
                    <a:pt x="2212517" y="379425"/>
                  </a:moveTo>
                  <a:lnTo>
                    <a:pt x="346925" y="379425"/>
                  </a:lnTo>
                  <a:lnTo>
                    <a:pt x="346925" y="0"/>
                  </a:lnTo>
                  <a:lnTo>
                    <a:pt x="0" y="0"/>
                  </a:lnTo>
                  <a:lnTo>
                    <a:pt x="0" y="379425"/>
                  </a:lnTo>
                  <a:lnTo>
                    <a:pt x="0" y="3227019"/>
                  </a:lnTo>
                  <a:lnTo>
                    <a:pt x="2212517" y="3227019"/>
                  </a:lnTo>
                  <a:lnTo>
                    <a:pt x="2212517" y="379425"/>
                  </a:lnTo>
                  <a:close/>
                </a:path>
              </a:pathLst>
            </a:custGeom>
            <a:solidFill>
              <a:srgbClr val="F5F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11"/>
            <p:cNvSpPr/>
            <p:nvPr/>
          </p:nvSpPr>
          <p:spPr>
            <a:xfrm>
              <a:off x="2327935" y="5334329"/>
              <a:ext cx="1089025" cy="721995"/>
            </a:xfrm>
            <a:custGeom>
              <a:avLst/>
              <a:gdLst/>
              <a:ahLst/>
              <a:cxnLst/>
              <a:rect l="l" t="t" r="r" b="b"/>
              <a:pathLst>
                <a:path w="1089025" h="721995">
                  <a:moveTo>
                    <a:pt x="1088834" y="252209"/>
                  </a:moveTo>
                  <a:lnTo>
                    <a:pt x="797052" y="252209"/>
                  </a:lnTo>
                  <a:lnTo>
                    <a:pt x="797052" y="243941"/>
                  </a:lnTo>
                  <a:lnTo>
                    <a:pt x="796645" y="235699"/>
                  </a:lnTo>
                  <a:lnTo>
                    <a:pt x="790575" y="194894"/>
                  </a:lnTo>
                  <a:lnTo>
                    <a:pt x="774649" y="148056"/>
                  </a:lnTo>
                  <a:lnTo>
                    <a:pt x="749871" y="105219"/>
                  </a:lnTo>
                  <a:lnTo>
                    <a:pt x="717207" y="68021"/>
                  </a:lnTo>
                  <a:lnTo>
                    <a:pt x="677900" y="37909"/>
                  </a:lnTo>
                  <a:lnTo>
                    <a:pt x="633463" y="16027"/>
                  </a:lnTo>
                  <a:lnTo>
                    <a:pt x="585597" y="3225"/>
                  </a:lnTo>
                  <a:lnTo>
                    <a:pt x="552704" y="0"/>
                  </a:lnTo>
                  <a:lnTo>
                    <a:pt x="536155" y="0"/>
                  </a:lnTo>
                  <a:lnTo>
                    <a:pt x="487032" y="6451"/>
                  </a:lnTo>
                  <a:lnTo>
                    <a:pt x="440118" y="22352"/>
                  </a:lnTo>
                  <a:lnTo>
                    <a:pt x="397205" y="47091"/>
                  </a:lnTo>
                  <a:lnTo>
                    <a:pt x="359956" y="79705"/>
                  </a:lnTo>
                  <a:lnTo>
                    <a:pt x="329793" y="118948"/>
                  </a:lnTo>
                  <a:lnTo>
                    <a:pt x="307886" y="163322"/>
                  </a:lnTo>
                  <a:lnTo>
                    <a:pt x="295059" y="211099"/>
                  </a:lnTo>
                  <a:lnTo>
                    <a:pt x="291820" y="243941"/>
                  </a:lnTo>
                  <a:lnTo>
                    <a:pt x="291820" y="252209"/>
                  </a:lnTo>
                  <a:lnTo>
                    <a:pt x="0" y="252209"/>
                  </a:lnTo>
                  <a:lnTo>
                    <a:pt x="0" y="721829"/>
                  </a:lnTo>
                  <a:lnTo>
                    <a:pt x="1088834" y="721829"/>
                  </a:lnTo>
                  <a:lnTo>
                    <a:pt x="1088834" y="252209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67828" y="5482166"/>
              <a:ext cx="209057" cy="208723"/>
            </a:xfrm>
            <a:prstGeom prst="rect">
              <a:avLst/>
            </a:prstGeom>
          </p:spPr>
        </p:pic>
        <p:sp>
          <p:nvSpPr>
            <p:cNvPr id="7" name="object 13"/>
            <p:cNvSpPr/>
            <p:nvPr/>
          </p:nvSpPr>
          <p:spPr>
            <a:xfrm>
              <a:off x="2154072" y="5472023"/>
              <a:ext cx="1437005" cy="758190"/>
            </a:xfrm>
            <a:custGeom>
              <a:avLst/>
              <a:gdLst/>
              <a:ahLst/>
              <a:cxnLst/>
              <a:rect l="l" t="t" r="r" b="b"/>
              <a:pathLst>
                <a:path w="1437004" h="758189">
                  <a:moveTo>
                    <a:pt x="1349641" y="670915"/>
                  </a:moveTo>
                  <a:lnTo>
                    <a:pt x="1342796" y="637133"/>
                  </a:lnTo>
                  <a:lnTo>
                    <a:pt x="1324165" y="609549"/>
                  </a:lnTo>
                  <a:lnTo>
                    <a:pt x="1296530" y="590943"/>
                  </a:lnTo>
                  <a:lnTo>
                    <a:pt x="1262697" y="584123"/>
                  </a:lnTo>
                  <a:lnTo>
                    <a:pt x="173863" y="584123"/>
                  </a:lnTo>
                  <a:lnTo>
                    <a:pt x="173863" y="86804"/>
                  </a:lnTo>
                  <a:lnTo>
                    <a:pt x="167017" y="53009"/>
                  </a:lnTo>
                  <a:lnTo>
                    <a:pt x="148386" y="25425"/>
                  </a:lnTo>
                  <a:lnTo>
                    <a:pt x="120751" y="6819"/>
                  </a:lnTo>
                  <a:lnTo>
                    <a:pt x="86918" y="0"/>
                  </a:lnTo>
                  <a:lnTo>
                    <a:pt x="53086" y="6819"/>
                  </a:lnTo>
                  <a:lnTo>
                    <a:pt x="25463" y="25425"/>
                  </a:lnTo>
                  <a:lnTo>
                    <a:pt x="6832" y="53022"/>
                  </a:lnTo>
                  <a:lnTo>
                    <a:pt x="0" y="86804"/>
                  </a:lnTo>
                  <a:lnTo>
                    <a:pt x="0" y="670915"/>
                  </a:lnTo>
                  <a:lnTo>
                    <a:pt x="6832" y="704710"/>
                  </a:lnTo>
                  <a:lnTo>
                    <a:pt x="25463" y="732282"/>
                  </a:lnTo>
                  <a:lnTo>
                    <a:pt x="53086" y="750887"/>
                  </a:lnTo>
                  <a:lnTo>
                    <a:pt x="86918" y="757694"/>
                  </a:lnTo>
                  <a:lnTo>
                    <a:pt x="1262697" y="757694"/>
                  </a:lnTo>
                  <a:lnTo>
                    <a:pt x="1296530" y="750874"/>
                  </a:lnTo>
                  <a:lnTo>
                    <a:pt x="1324165" y="732282"/>
                  </a:lnTo>
                  <a:lnTo>
                    <a:pt x="1342796" y="704697"/>
                  </a:lnTo>
                  <a:lnTo>
                    <a:pt x="1349641" y="670915"/>
                  </a:lnTo>
                  <a:close/>
                </a:path>
                <a:path w="1437004" h="758189">
                  <a:moveTo>
                    <a:pt x="1436573" y="13017"/>
                  </a:moveTo>
                  <a:lnTo>
                    <a:pt x="1262697" y="13017"/>
                  </a:lnTo>
                  <a:lnTo>
                    <a:pt x="1262697" y="309041"/>
                  </a:lnTo>
                  <a:lnTo>
                    <a:pt x="1269530" y="342836"/>
                  </a:lnTo>
                  <a:lnTo>
                    <a:pt x="1288161" y="370433"/>
                  </a:lnTo>
                  <a:lnTo>
                    <a:pt x="1315796" y="389026"/>
                  </a:lnTo>
                  <a:lnTo>
                    <a:pt x="1349641" y="395859"/>
                  </a:lnTo>
                  <a:lnTo>
                    <a:pt x="1383474" y="389026"/>
                  </a:lnTo>
                  <a:lnTo>
                    <a:pt x="1411109" y="370433"/>
                  </a:lnTo>
                  <a:lnTo>
                    <a:pt x="1429740" y="342836"/>
                  </a:lnTo>
                  <a:lnTo>
                    <a:pt x="1436573" y="309041"/>
                  </a:lnTo>
                  <a:lnTo>
                    <a:pt x="1436573" y="13017"/>
                  </a:lnTo>
                  <a:close/>
                </a:path>
              </a:pathLst>
            </a:custGeom>
            <a:solidFill>
              <a:srgbClr val="F5F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4"/>
            <p:cNvSpPr/>
            <p:nvPr/>
          </p:nvSpPr>
          <p:spPr>
            <a:xfrm>
              <a:off x="1923694" y="6863651"/>
              <a:ext cx="1733550" cy="1720214"/>
            </a:xfrm>
            <a:custGeom>
              <a:avLst/>
              <a:gdLst/>
              <a:ahLst/>
              <a:cxnLst/>
              <a:rect l="l" t="t" r="r" b="b"/>
              <a:pathLst>
                <a:path w="1733550" h="1720215">
                  <a:moveTo>
                    <a:pt x="357124" y="1407096"/>
                  </a:moveTo>
                  <a:lnTo>
                    <a:pt x="0" y="1407096"/>
                  </a:lnTo>
                  <a:lnTo>
                    <a:pt x="0" y="1720189"/>
                  </a:lnTo>
                  <a:lnTo>
                    <a:pt x="357124" y="1720189"/>
                  </a:lnTo>
                  <a:lnTo>
                    <a:pt x="357124" y="1407096"/>
                  </a:lnTo>
                  <a:close/>
                </a:path>
                <a:path w="1733550" h="1720215">
                  <a:moveTo>
                    <a:pt x="357124" y="703567"/>
                  </a:moveTo>
                  <a:lnTo>
                    <a:pt x="0" y="703567"/>
                  </a:lnTo>
                  <a:lnTo>
                    <a:pt x="0" y="1016660"/>
                  </a:lnTo>
                  <a:lnTo>
                    <a:pt x="357124" y="1016660"/>
                  </a:lnTo>
                  <a:lnTo>
                    <a:pt x="357124" y="703567"/>
                  </a:lnTo>
                  <a:close/>
                </a:path>
                <a:path w="1733550" h="1720215">
                  <a:moveTo>
                    <a:pt x="357124" y="0"/>
                  </a:moveTo>
                  <a:lnTo>
                    <a:pt x="0" y="0"/>
                  </a:lnTo>
                  <a:lnTo>
                    <a:pt x="0" y="313093"/>
                  </a:lnTo>
                  <a:lnTo>
                    <a:pt x="357124" y="313093"/>
                  </a:lnTo>
                  <a:lnTo>
                    <a:pt x="357124" y="0"/>
                  </a:lnTo>
                  <a:close/>
                </a:path>
                <a:path w="1733550" h="1720215">
                  <a:moveTo>
                    <a:pt x="1733448" y="1607146"/>
                  </a:moveTo>
                  <a:lnTo>
                    <a:pt x="496506" y="1607146"/>
                  </a:lnTo>
                  <a:lnTo>
                    <a:pt x="496506" y="1676717"/>
                  </a:lnTo>
                  <a:lnTo>
                    <a:pt x="1733448" y="1676717"/>
                  </a:lnTo>
                  <a:lnTo>
                    <a:pt x="1733448" y="1607146"/>
                  </a:lnTo>
                  <a:close/>
                </a:path>
                <a:path w="1733550" h="1720215">
                  <a:moveTo>
                    <a:pt x="1733448" y="1407096"/>
                  </a:moveTo>
                  <a:lnTo>
                    <a:pt x="496506" y="1407096"/>
                  </a:lnTo>
                  <a:lnTo>
                    <a:pt x="496506" y="1476679"/>
                  </a:lnTo>
                  <a:lnTo>
                    <a:pt x="1733448" y="1476679"/>
                  </a:lnTo>
                  <a:lnTo>
                    <a:pt x="1733448" y="1407096"/>
                  </a:lnTo>
                  <a:close/>
                </a:path>
                <a:path w="1733550" h="1720215">
                  <a:moveTo>
                    <a:pt x="1733448" y="903579"/>
                  </a:moveTo>
                  <a:lnTo>
                    <a:pt x="496506" y="903579"/>
                  </a:lnTo>
                  <a:lnTo>
                    <a:pt x="496506" y="973150"/>
                  </a:lnTo>
                  <a:lnTo>
                    <a:pt x="1733448" y="973150"/>
                  </a:lnTo>
                  <a:lnTo>
                    <a:pt x="1733448" y="903579"/>
                  </a:lnTo>
                  <a:close/>
                </a:path>
                <a:path w="1733550" h="1720215">
                  <a:moveTo>
                    <a:pt x="1733448" y="703567"/>
                  </a:moveTo>
                  <a:lnTo>
                    <a:pt x="496506" y="703567"/>
                  </a:lnTo>
                  <a:lnTo>
                    <a:pt x="496506" y="773137"/>
                  </a:lnTo>
                  <a:lnTo>
                    <a:pt x="1733448" y="773137"/>
                  </a:lnTo>
                  <a:lnTo>
                    <a:pt x="1733448" y="703567"/>
                  </a:lnTo>
                  <a:close/>
                </a:path>
                <a:path w="1733550" h="1720215">
                  <a:moveTo>
                    <a:pt x="1733448" y="200012"/>
                  </a:moveTo>
                  <a:lnTo>
                    <a:pt x="496506" y="200012"/>
                  </a:lnTo>
                  <a:lnTo>
                    <a:pt x="496506" y="269582"/>
                  </a:lnTo>
                  <a:lnTo>
                    <a:pt x="1733448" y="269582"/>
                  </a:lnTo>
                  <a:lnTo>
                    <a:pt x="1733448" y="200012"/>
                  </a:lnTo>
                  <a:close/>
                </a:path>
                <a:path w="1733550" h="1720215">
                  <a:moveTo>
                    <a:pt x="1733448" y="0"/>
                  </a:moveTo>
                  <a:lnTo>
                    <a:pt x="496506" y="0"/>
                  </a:lnTo>
                  <a:lnTo>
                    <a:pt x="496506" y="69583"/>
                  </a:lnTo>
                  <a:lnTo>
                    <a:pt x="1733448" y="69583"/>
                  </a:lnTo>
                  <a:lnTo>
                    <a:pt x="1733448" y="0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7543800" y="1485900"/>
            <a:ext cx="102108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Готовность администрации муниципального образования </a:t>
            </a:r>
            <a:r>
              <a:rPr lang="ru-RU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софинансировать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endParaRPr lang="ru-RU" sz="4800" b="0" cap="none" spc="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077200" y="6362700"/>
            <a:ext cx="9906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Определить библиотеку-участницу: юр. Статус учреждения, статус библиотеки, штат</a:t>
            </a:r>
            <a:endParaRPr lang="ru-RU" sz="4400" b="0" cap="none" spc="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848600" y="4610100"/>
            <a:ext cx="9906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ru-RU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Изучить сайт </a:t>
            </a:r>
            <a:r>
              <a:rPr lang="ru-RU" sz="5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новаябиблиотека.рф</a:t>
            </a:r>
            <a:endParaRPr lang="ru-RU" sz="4400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2247900"/>
            <a:ext cx="16411575" cy="4143375"/>
          </a:xfrm>
          <a:custGeom>
            <a:avLst/>
            <a:gdLst/>
            <a:ahLst/>
            <a:cxnLst/>
            <a:rect l="l" t="t" r="r" b="b"/>
            <a:pathLst>
              <a:path w="16411575" h="4143375">
                <a:moveTo>
                  <a:pt x="16411573" y="4143374"/>
                </a:moveTo>
                <a:lnTo>
                  <a:pt x="0" y="4143374"/>
                </a:lnTo>
                <a:lnTo>
                  <a:pt x="0" y="0"/>
                </a:lnTo>
                <a:lnTo>
                  <a:pt x="16411573" y="0"/>
                </a:lnTo>
                <a:lnTo>
                  <a:pt x="16411573" y="4143374"/>
                </a:lnTo>
                <a:close/>
              </a:path>
            </a:pathLst>
          </a:custGeom>
          <a:solidFill>
            <a:srgbClr val="F5F6F0">
              <a:alpha val="83918"/>
            </a:srgbClr>
          </a:solidFill>
        </p:spPr>
        <p:txBody>
          <a:bodyPr wrap="square" lIns="0" tIns="0" rIns="0" bIns="0" rtlCol="0"/>
          <a:lstStyle/>
          <a:p>
            <a:pPr algn="ctr"/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86200" y="647700"/>
            <a:ext cx="9623425" cy="16594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6000" b="1" spc="305" dirty="0">
                <a:solidFill>
                  <a:srgbClr val="F5F6F0"/>
                </a:solidFill>
                <a:latin typeface="Arial Narrow" pitchFamily="34" charset="0"/>
                <a:cs typeface="Microsoft Sans Serif" pitchFamily="34" charset="0"/>
              </a:rPr>
              <a:t>«Центральная</a:t>
            </a:r>
            <a:r>
              <a:rPr sz="6000" b="1" spc="175" dirty="0">
                <a:solidFill>
                  <a:srgbClr val="F5F6F0"/>
                </a:solidFill>
                <a:latin typeface="Arial Narrow" pitchFamily="34" charset="0"/>
                <a:cs typeface="Microsoft Sans Serif" pitchFamily="34" charset="0"/>
              </a:rPr>
              <a:t> </a:t>
            </a:r>
            <a:r>
              <a:rPr sz="6000" b="1" spc="365" dirty="0">
                <a:solidFill>
                  <a:srgbClr val="F5F6F0"/>
                </a:solidFill>
                <a:latin typeface="Arial Narrow" pitchFamily="34" charset="0"/>
                <a:cs typeface="Microsoft Sans Serif" pitchFamily="34" charset="0"/>
              </a:rPr>
              <a:t>библиотека»</a:t>
            </a:r>
            <a:r>
              <a:rPr sz="6000" b="1" spc="180" dirty="0">
                <a:solidFill>
                  <a:srgbClr val="F5F6F0"/>
                </a:solidFill>
                <a:latin typeface="Arial Narrow" pitchFamily="34" charset="0"/>
                <a:cs typeface="Microsoft Sans Serif" pitchFamily="34" charset="0"/>
              </a:rPr>
              <a:t> </a:t>
            </a:r>
            <a:r>
              <a:rPr sz="4700" b="1" spc="-55" dirty="0">
                <a:solidFill>
                  <a:srgbClr val="F5F6F0"/>
                </a:solidFill>
                <a:latin typeface="Arial"/>
                <a:cs typeface="Arial"/>
              </a:rPr>
              <a:t>-</a:t>
            </a:r>
            <a:endParaRPr sz="4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5251" y="2236649"/>
            <a:ext cx="4313555" cy="4813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000" b="1" spc="705" dirty="0">
                <a:solidFill>
                  <a:srgbClr val="2F97A7"/>
                </a:solidFill>
                <a:latin typeface="Arial"/>
                <a:cs typeface="Arial"/>
              </a:rPr>
              <a:t>М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525" dirty="0">
                <a:solidFill>
                  <a:srgbClr val="2F97A7"/>
                </a:solidFill>
                <a:latin typeface="Arial"/>
                <a:cs typeface="Arial"/>
              </a:rPr>
              <a:t>Ц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70" dirty="0">
                <a:solidFill>
                  <a:srgbClr val="2F97A7"/>
                </a:solidFill>
                <a:latin typeface="Arial"/>
                <a:cs typeface="Arial"/>
              </a:rPr>
              <a:t>П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Ь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70" dirty="0">
                <a:solidFill>
                  <a:srgbClr val="2F97A7"/>
                </a:solidFill>
                <a:latin typeface="Arial"/>
                <a:cs typeface="Arial"/>
              </a:rPr>
              <a:t>Я</a:t>
            </a:r>
            <a:endParaRPr sz="3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37468" y="2236649"/>
            <a:ext cx="3275965" cy="4813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0" dirty="0">
                <a:solidFill>
                  <a:srgbClr val="2F97A7"/>
                </a:solidFill>
                <a:latin typeface="Arial"/>
                <a:cs typeface="Arial"/>
              </a:rPr>
              <a:t>,</a:t>
            </a:r>
            <a:endParaRPr sz="3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21929" y="2236649"/>
            <a:ext cx="2550160" cy="4813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705" dirty="0">
                <a:solidFill>
                  <a:srgbClr val="2F97A7"/>
                </a:solidFill>
                <a:latin typeface="Arial"/>
                <a:cs typeface="Arial"/>
              </a:rPr>
              <a:t>М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105" dirty="0">
                <a:solidFill>
                  <a:srgbClr val="2F97A7"/>
                </a:solidFill>
                <a:latin typeface="Arial"/>
                <a:cs typeface="Arial"/>
              </a:rPr>
              <a:t>Ю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55" dirty="0">
                <a:solidFill>
                  <a:srgbClr val="2F97A7"/>
                </a:solidFill>
                <a:latin typeface="Arial"/>
                <a:cs typeface="Arial"/>
              </a:rPr>
              <a:t>Щ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70" dirty="0">
                <a:solidFill>
                  <a:srgbClr val="2F97A7"/>
                </a:solidFill>
                <a:latin typeface="Arial"/>
                <a:cs typeface="Arial"/>
              </a:rPr>
              <a:t>Я</a:t>
            </a:r>
            <a:endParaRPr sz="3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980705" y="2236649"/>
            <a:ext cx="1706880" cy="4813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endParaRPr sz="3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5251" y="2692555"/>
            <a:ext cx="6837045" cy="1148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700"/>
              </a:lnSpc>
              <a:spcBef>
                <a:spcPts val="100"/>
              </a:spcBef>
              <a:tabLst>
                <a:tab pos="3522979" algn="l"/>
                <a:tab pos="3969385" algn="l"/>
              </a:tabLst>
            </a:pPr>
            <a:r>
              <a:rPr sz="3000" b="1" spc="525" dirty="0">
                <a:solidFill>
                  <a:srgbClr val="2F97A7"/>
                </a:solidFill>
                <a:latin typeface="Arial"/>
                <a:cs typeface="Arial"/>
              </a:rPr>
              <a:t>Ц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Ь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05" dirty="0">
                <a:solidFill>
                  <a:srgbClr val="2F97A7"/>
                </a:solidFill>
                <a:latin typeface="Arial"/>
                <a:cs typeface="Arial"/>
              </a:rPr>
              <a:t>Й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	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Й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НН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180" dirty="0">
                <a:solidFill>
                  <a:srgbClr val="2F97A7"/>
                </a:solidFill>
                <a:latin typeface="Arial"/>
                <a:cs typeface="Arial"/>
              </a:rPr>
              <a:t>Й  </a:t>
            </a:r>
            <a:r>
              <a:rPr sz="3000" b="1" spc="-25" dirty="0">
                <a:solidFill>
                  <a:srgbClr val="2F97A7"/>
                </a:solidFill>
                <a:latin typeface="Arial"/>
                <a:cs typeface="Arial"/>
              </a:rPr>
              <a:t>Г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30" dirty="0">
                <a:solidFill>
                  <a:srgbClr val="2F97A7"/>
                </a:solidFill>
                <a:latin typeface="Arial"/>
                <a:cs typeface="Arial"/>
              </a:rPr>
              <a:t>Д</a:t>
            </a: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05" dirty="0">
                <a:solidFill>
                  <a:srgbClr val="2F97A7"/>
                </a:solidFill>
                <a:latin typeface="Arial"/>
                <a:cs typeface="Arial"/>
              </a:rPr>
              <a:t>Й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30" dirty="0">
                <a:solidFill>
                  <a:srgbClr val="2F97A7"/>
                </a:solidFill>
                <a:latin typeface="Arial"/>
                <a:cs typeface="Arial"/>
              </a:rPr>
              <a:t>,</a:t>
            </a:r>
            <a:endParaRPr sz="3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41893" y="2692555"/>
            <a:ext cx="4685665" cy="1708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marR="5080" indent="-340995">
              <a:lnSpc>
                <a:spcPct val="122700"/>
              </a:lnSpc>
              <a:spcBef>
                <a:spcPts val="100"/>
              </a:spcBef>
              <a:tabLst>
                <a:tab pos="1264285" algn="l"/>
                <a:tab pos="2899410" algn="l"/>
                <a:tab pos="3664585" algn="l"/>
              </a:tabLst>
            </a:pP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305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180" dirty="0">
                <a:solidFill>
                  <a:srgbClr val="2F97A7"/>
                </a:solidFill>
                <a:latin typeface="Arial"/>
                <a:cs typeface="Arial"/>
              </a:rPr>
              <a:t>И  </a:t>
            </a:r>
            <a:r>
              <a:rPr sz="3000" b="1" spc="-160" dirty="0">
                <a:solidFill>
                  <a:srgbClr val="2F97A7"/>
                </a:solidFill>
                <a:latin typeface="Arial"/>
                <a:cs typeface="Arial"/>
              </a:rPr>
              <a:t>В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20" dirty="0">
                <a:solidFill>
                  <a:srgbClr val="2F97A7"/>
                </a:solidFill>
                <a:latin typeface="Arial"/>
                <a:cs typeface="Arial"/>
              </a:rPr>
              <a:t>М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70" dirty="0">
                <a:solidFill>
                  <a:srgbClr val="2F97A7"/>
                </a:solidFill>
                <a:latin typeface="Arial"/>
                <a:cs typeface="Arial"/>
              </a:rPr>
              <a:t>Ч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endParaRPr sz="3000">
              <a:latin typeface="Arial"/>
              <a:cs typeface="Arial"/>
            </a:endParaRPr>
          </a:p>
          <a:p>
            <a:pPr marL="245745">
              <a:lnSpc>
                <a:spcPct val="100000"/>
              </a:lnSpc>
              <a:spcBef>
                <a:spcPts val="819"/>
              </a:spcBef>
            </a:pP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70" dirty="0">
                <a:solidFill>
                  <a:srgbClr val="2F97A7"/>
                </a:solidFill>
                <a:latin typeface="Arial"/>
                <a:cs typeface="Arial"/>
              </a:rPr>
              <a:t>Ч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105" dirty="0">
                <a:solidFill>
                  <a:srgbClr val="2F97A7"/>
                </a:solidFill>
                <a:latin typeface="Arial"/>
                <a:cs typeface="Arial"/>
              </a:rPr>
              <a:t>Ю</a:t>
            </a:r>
            <a:endParaRPr sz="3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110119" y="2692555"/>
            <a:ext cx="3577590" cy="1708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 indent="102870" algn="r">
              <a:lnSpc>
                <a:spcPct val="122700"/>
              </a:lnSpc>
              <a:spcBef>
                <a:spcPts val="100"/>
              </a:spcBef>
              <a:tabLst>
                <a:tab pos="3305810" algn="l"/>
              </a:tabLst>
            </a:pPr>
            <a:r>
              <a:rPr sz="3000" b="1" spc="525" dirty="0">
                <a:solidFill>
                  <a:srgbClr val="2F97A7"/>
                </a:solidFill>
                <a:latin typeface="Arial"/>
                <a:cs typeface="Arial"/>
              </a:rPr>
              <a:t>Ц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Ь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180" dirty="0">
                <a:solidFill>
                  <a:srgbClr val="2F97A7"/>
                </a:solidFill>
                <a:latin typeface="Arial"/>
                <a:cs typeface="Arial"/>
              </a:rPr>
              <a:t>Й  </a:t>
            </a:r>
            <a:r>
              <a:rPr sz="3000" b="1" spc="-160" dirty="0">
                <a:solidFill>
                  <a:srgbClr val="2F97A7"/>
                </a:solidFill>
                <a:latin typeface="Arial"/>
                <a:cs typeface="Arial"/>
              </a:rPr>
              <a:t>В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2F97A7"/>
                </a:solidFill>
                <a:latin typeface="Arial"/>
                <a:cs typeface="Arial"/>
              </a:rPr>
              <a:t>Х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30" dirty="0">
                <a:solidFill>
                  <a:srgbClr val="2F97A7"/>
                </a:solidFill>
                <a:latin typeface="Arial"/>
                <a:cs typeface="Arial"/>
              </a:rPr>
              <a:t>Д</a:t>
            </a:r>
            <a:r>
              <a:rPr sz="3000" b="1" spc="-170" dirty="0">
                <a:solidFill>
                  <a:srgbClr val="2F97A7"/>
                </a:solidFill>
                <a:latin typeface="Arial"/>
                <a:cs typeface="Arial"/>
              </a:rPr>
              <a:t>Я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55" dirty="0">
                <a:solidFill>
                  <a:srgbClr val="2F97A7"/>
                </a:solidFill>
                <a:latin typeface="Arial"/>
                <a:cs typeface="Arial"/>
              </a:rPr>
              <a:t>Щ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70" dirty="0">
                <a:solidFill>
                  <a:srgbClr val="2F97A7"/>
                </a:solidFill>
                <a:latin typeface="Arial"/>
                <a:cs typeface="Arial"/>
              </a:rPr>
              <a:t>Я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160" dirty="0">
                <a:solidFill>
                  <a:srgbClr val="2F97A7"/>
                </a:solidFill>
                <a:latin typeface="Arial"/>
                <a:cs typeface="Arial"/>
              </a:rPr>
              <a:t>В</a:t>
            </a:r>
            <a:endParaRPr sz="3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819"/>
              </a:spcBef>
            </a:pP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705" dirty="0">
                <a:solidFill>
                  <a:srgbClr val="2F97A7"/>
                </a:solidFill>
                <a:latin typeface="Arial"/>
                <a:cs typeface="Arial"/>
              </a:rPr>
              <a:t>М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30" dirty="0">
                <a:solidFill>
                  <a:srgbClr val="2F97A7"/>
                </a:solidFill>
                <a:latin typeface="Arial"/>
                <a:cs typeface="Arial"/>
              </a:rPr>
              <a:t>,</a:t>
            </a:r>
            <a:endParaRPr sz="3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15251" y="3814683"/>
            <a:ext cx="15772765" cy="1148080"/>
          </a:xfrm>
          <a:prstGeom prst="rect">
            <a:avLst/>
          </a:prstGeom>
        </p:spPr>
        <p:txBody>
          <a:bodyPr vert="horz" wrap="square" lIns="0" tIns="1168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3000" b="1" spc="525" dirty="0">
                <a:solidFill>
                  <a:srgbClr val="2F97A7"/>
                </a:solidFill>
                <a:latin typeface="Arial"/>
                <a:cs typeface="Arial"/>
              </a:rPr>
              <a:t>Ц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55" dirty="0">
                <a:solidFill>
                  <a:srgbClr val="2F97A7"/>
                </a:solidFill>
                <a:latin typeface="Arial"/>
                <a:cs typeface="Arial"/>
              </a:rPr>
              <a:t>З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60" dirty="0">
                <a:solidFill>
                  <a:srgbClr val="2F97A7"/>
                </a:solidFill>
                <a:latin typeface="Arial"/>
                <a:cs typeface="Arial"/>
              </a:rPr>
              <a:t>В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НН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105" dirty="0">
                <a:solidFill>
                  <a:srgbClr val="2F97A7"/>
                </a:solidFill>
                <a:latin typeface="Arial"/>
                <a:cs typeface="Arial"/>
              </a:rPr>
              <a:t>Ю</a:t>
            </a:r>
            <a:endParaRPr sz="3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15"/>
              </a:spcBef>
              <a:tabLst>
                <a:tab pos="5207000" algn="l"/>
                <a:tab pos="8232775" algn="l"/>
                <a:tab pos="12476480" algn="l"/>
                <a:tab pos="13258800" algn="l"/>
                <a:tab pos="15542894" algn="l"/>
              </a:tabLst>
            </a:pP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655" dirty="0">
                <a:solidFill>
                  <a:srgbClr val="2F97A7"/>
                </a:solidFill>
                <a:latin typeface="Arial"/>
                <a:cs typeface="Arial"/>
              </a:rPr>
              <a:t>Щ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60" dirty="0">
                <a:solidFill>
                  <a:srgbClr val="2F97A7"/>
                </a:solidFill>
                <a:latin typeface="Arial"/>
                <a:cs typeface="Arial"/>
              </a:rPr>
              <a:t>В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170" dirty="0">
                <a:solidFill>
                  <a:srgbClr val="2F97A7"/>
                </a:solidFill>
                <a:latin typeface="Arial"/>
                <a:cs typeface="Arial"/>
              </a:rPr>
              <a:t>Я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105" dirty="0">
                <a:solidFill>
                  <a:srgbClr val="2F97A7"/>
                </a:solidFill>
                <a:latin typeface="Arial"/>
                <a:cs typeface="Arial"/>
              </a:rPr>
              <a:t>Ю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55" dirty="0">
                <a:solidFill>
                  <a:srgbClr val="2F97A7"/>
                </a:solidFill>
                <a:latin typeface="Arial"/>
                <a:cs typeface="Arial"/>
              </a:rPr>
              <a:t>Щ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70" dirty="0">
                <a:solidFill>
                  <a:srgbClr val="2F97A7"/>
                </a:solidFill>
                <a:latin typeface="Arial"/>
                <a:cs typeface="Arial"/>
              </a:rPr>
              <a:t>Я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10" dirty="0">
                <a:solidFill>
                  <a:srgbClr val="2F97A7"/>
                </a:solidFill>
                <a:latin typeface="Arial"/>
                <a:cs typeface="Arial"/>
              </a:rPr>
              <a:t>Ф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525" dirty="0">
                <a:solidFill>
                  <a:srgbClr val="2F97A7"/>
                </a:solidFill>
                <a:latin typeface="Arial"/>
                <a:cs typeface="Arial"/>
              </a:rPr>
              <a:t>Ц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ИИ</a:t>
            </a:r>
            <a:r>
              <a:rPr sz="3000" b="1" spc="30" dirty="0">
                <a:solidFill>
                  <a:srgbClr val="2F97A7"/>
                </a:solidFill>
                <a:latin typeface="Arial"/>
                <a:cs typeface="Arial"/>
              </a:rPr>
              <a:t>,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70" dirty="0">
                <a:solidFill>
                  <a:srgbClr val="2F97A7"/>
                </a:solidFill>
                <a:latin typeface="Arial"/>
                <a:cs typeface="Arial"/>
              </a:rPr>
              <a:t>П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30" dirty="0">
                <a:solidFill>
                  <a:srgbClr val="2F97A7"/>
                </a:solidFill>
                <a:latin typeface="Arial"/>
                <a:cs typeface="Arial"/>
              </a:rPr>
              <a:t>Д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НН</a:t>
            </a:r>
            <a:r>
              <a:rPr sz="3000" b="1" spc="-229" dirty="0">
                <a:solidFill>
                  <a:srgbClr val="2F97A7"/>
                </a:solidFill>
                <a:latin typeface="Arial"/>
                <a:cs typeface="Arial"/>
              </a:rPr>
              <a:t>Ы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160" dirty="0">
                <a:solidFill>
                  <a:srgbClr val="2F97A7"/>
                </a:solidFill>
                <a:latin typeface="Arial"/>
                <a:cs typeface="Arial"/>
              </a:rPr>
              <a:t>В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70" dirty="0">
                <a:solidFill>
                  <a:srgbClr val="2F97A7"/>
                </a:solidFill>
                <a:latin typeface="Arial"/>
                <a:cs typeface="Arial"/>
              </a:rPr>
              <a:t>П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35" dirty="0">
                <a:solidFill>
                  <a:srgbClr val="2F97A7"/>
                </a:solidFill>
                <a:latin typeface="Arial"/>
                <a:cs typeface="Arial"/>
              </a:rPr>
              <a:t>2</a:t>
            </a:r>
            <a:endParaRPr sz="3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15251" y="5041972"/>
            <a:ext cx="14832965" cy="4813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956435" algn="l"/>
                <a:tab pos="2636520" algn="l"/>
                <a:tab pos="6554470" algn="l"/>
                <a:tab pos="8617585" algn="l"/>
                <a:tab pos="9346565" algn="l"/>
                <a:tab pos="13443585" algn="l"/>
              </a:tabLst>
            </a:pP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Ь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05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35" dirty="0">
                <a:solidFill>
                  <a:srgbClr val="2F97A7"/>
                </a:solidFill>
                <a:latin typeface="Arial"/>
                <a:cs typeface="Arial"/>
              </a:rPr>
              <a:t>2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5" dirty="0">
                <a:solidFill>
                  <a:srgbClr val="2F97A7"/>
                </a:solidFill>
                <a:latin typeface="Arial"/>
                <a:cs typeface="Arial"/>
              </a:rPr>
              <a:t>0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10" dirty="0">
                <a:solidFill>
                  <a:srgbClr val="2F97A7"/>
                </a:solidFill>
                <a:latin typeface="Arial"/>
                <a:cs typeface="Arial"/>
              </a:rPr>
              <a:t>Ф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30" dirty="0">
                <a:solidFill>
                  <a:srgbClr val="2F97A7"/>
                </a:solidFill>
                <a:latin typeface="Arial"/>
                <a:cs typeface="Arial"/>
              </a:rPr>
              <a:t>Д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Ь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25" dirty="0">
                <a:solidFill>
                  <a:srgbClr val="2F97A7"/>
                </a:solidFill>
                <a:latin typeface="Arial"/>
                <a:cs typeface="Arial"/>
              </a:rPr>
              <a:t>Г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55" dirty="0">
                <a:solidFill>
                  <a:srgbClr val="2F97A7"/>
                </a:solidFill>
                <a:latin typeface="Arial"/>
                <a:cs typeface="Arial"/>
              </a:rPr>
              <a:t>З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10" dirty="0">
                <a:solidFill>
                  <a:srgbClr val="2F97A7"/>
                </a:solidFill>
                <a:latin typeface="Arial"/>
                <a:cs typeface="Arial"/>
              </a:rPr>
              <a:t>"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70" dirty="0">
                <a:solidFill>
                  <a:srgbClr val="2F97A7"/>
                </a:solidFill>
                <a:latin typeface="Arial"/>
                <a:cs typeface="Arial"/>
              </a:rPr>
              <a:t>Ч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20" dirty="0">
                <a:solidFill>
                  <a:srgbClr val="2F97A7"/>
                </a:solidFill>
                <a:latin typeface="Arial"/>
                <a:cs typeface="Arial"/>
              </a:rPr>
              <a:t>М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530" dirty="0">
                <a:solidFill>
                  <a:srgbClr val="2F97A7"/>
                </a:solidFill>
                <a:latin typeface="Arial"/>
                <a:cs typeface="Arial"/>
              </a:rPr>
              <a:t>Д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2F97A7"/>
                </a:solidFill>
                <a:latin typeface="Arial"/>
                <a:cs typeface="Arial"/>
              </a:rPr>
              <a:t>"</a:t>
            </a:r>
            <a:endParaRPr sz="3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62200" y="7277100"/>
            <a:ext cx="14555469" cy="103040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sz="6600" b="1" spc="300" dirty="0">
                <a:solidFill>
                  <a:srgbClr val="F5F6F0"/>
                </a:solidFill>
                <a:latin typeface="Arial Narrow" pitchFamily="34" charset="0"/>
                <a:cs typeface="Arial"/>
              </a:rPr>
              <a:t>Объем</a:t>
            </a:r>
            <a:r>
              <a:rPr sz="6600" b="1" spc="225" dirty="0">
                <a:solidFill>
                  <a:srgbClr val="F5F6F0"/>
                </a:solidFill>
                <a:latin typeface="Arial Narrow" pitchFamily="34" charset="0"/>
                <a:cs typeface="Arial"/>
              </a:rPr>
              <a:t> </a:t>
            </a:r>
            <a:r>
              <a:rPr sz="6600" b="1" spc="375" dirty="0">
                <a:solidFill>
                  <a:srgbClr val="F5F6F0"/>
                </a:solidFill>
                <a:latin typeface="Arial Narrow" pitchFamily="34" charset="0"/>
                <a:cs typeface="Arial"/>
              </a:rPr>
              <a:t>финансирования</a:t>
            </a:r>
            <a:r>
              <a:rPr sz="6600" b="1" spc="229" dirty="0">
                <a:solidFill>
                  <a:srgbClr val="F5F6F0"/>
                </a:solidFill>
                <a:latin typeface="Arial Narrow" pitchFamily="34" charset="0"/>
                <a:cs typeface="Arial"/>
              </a:rPr>
              <a:t> </a:t>
            </a:r>
            <a:r>
              <a:rPr sz="6600" b="1" spc="-60" dirty="0">
                <a:solidFill>
                  <a:srgbClr val="F5F6F0"/>
                </a:solidFill>
                <a:latin typeface="Arial Narrow" pitchFamily="34" charset="0"/>
                <a:cs typeface="Arial"/>
              </a:rPr>
              <a:t>-</a:t>
            </a:r>
            <a:r>
              <a:rPr sz="6600" b="1" spc="229" dirty="0">
                <a:solidFill>
                  <a:srgbClr val="F5F6F0"/>
                </a:solidFill>
                <a:latin typeface="Arial Narrow" pitchFamily="34" charset="0"/>
                <a:cs typeface="Arial"/>
              </a:rPr>
              <a:t> </a:t>
            </a:r>
            <a:r>
              <a:rPr sz="6600" b="1" spc="170" dirty="0">
                <a:solidFill>
                  <a:srgbClr val="F5F6F0"/>
                </a:solidFill>
                <a:latin typeface="Arial Narrow" pitchFamily="34" charset="0"/>
                <a:cs typeface="Arial"/>
              </a:rPr>
              <a:t>10</a:t>
            </a:r>
            <a:r>
              <a:rPr sz="6600" b="1" spc="225" dirty="0">
                <a:solidFill>
                  <a:srgbClr val="F5F6F0"/>
                </a:solidFill>
                <a:latin typeface="Arial Narrow" pitchFamily="34" charset="0"/>
                <a:cs typeface="Arial"/>
              </a:rPr>
              <a:t> </a:t>
            </a:r>
            <a:r>
              <a:rPr sz="6600" b="1" spc="434" dirty="0">
                <a:solidFill>
                  <a:srgbClr val="F5F6F0"/>
                </a:solidFill>
                <a:latin typeface="Arial Narrow" pitchFamily="34" charset="0"/>
                <a:cs typeface="Arial"/>
              </a:rPr>
              <a:t>млн</a:t>
            </a:r>
            <a:r>
              <a:rPr sz="6600" b="1" spc="229" dirty="0">
                <a:solidFill>
                  <a:srgbClr val="F5F6F0"/>
                </a:solidFill>
                <a:latin typeface="Arial Narrow" pitchFamily="34" charset="0"/>
                <a:cs typeface="Arial"/>
              </a:rPr>
              <a:t> </a:t>
            </a:r>
            <a:r>
              <a:rPr sz="6600" b="1" spc="195" dirty="0">
                <a:solidFill>
                  <a:srgbClr val="F5F6F0"/>
                </a:solidFill>
                <a:latin typeface="Arial Narrow" pitchFamily="34" charset="0"/>
                <a:cs typeface="Arial"/>
              </a:rPr>
              <a:t>руб.</a:t>
            </a:r>
            <a:endParaRPr sz="6600">
              <a:latin typeface="Arial Narrow" pitchFamily="34" charset="0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8931" y="1717940"/>
            <a:ext cx="16411575" cy="4143375"/>
          </a:xfrm>
          <a:custGeom>
            <a:avLst/>
            <a:gdLst/>
            <a:ahLst/>
            <a:cxnLst/>
            <a:rect l="l" t="t" r="r" b="b"/>
            <a:pathLst>
              <a:path w="16411575" h="4143375">
                <a:moveTo>
                  <a:pt x="16411573" y="4143374"/>
                </a:moveTo>
                <a:lnTo>
                  <a:pt x="0" y="4143374"/>
                </a:lnTo>
                <a:lnTo>
                  <a:pt x="0" y="0"/>
                </a:lnTo>
                <a:lnTo>
                  <a:pt x="16411573" y="0"/>
                </a:lnTo>
                <a:lnTo>
                  <a:pt x="16411573" y="4143374"/>
                </a:lnTo>
                <a:close/>
              </a:path>
            </a:pathLst>
          </a:custGeom>
          <a:solidFill>
            <a:srgbClr val="F5F6F0">
              <a:alpha val="8391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15251" y="2008142"/>
            <a:ext cx="15772130" cy="1148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700"/>
              </a:lnSpc>
              <a:spcBef>
                <a:spcPts val="100"/>
              </a:spcBef>
              <a:tabLst>
                <a:tab pos="3494404" algn="l"/>
                <a:tab pos="5655310" algn="l"/>
                <a:tab pos="7795895" algn="l"/>
                <a:tab pos="10260330" algn="l"/>
                <a:tab pos="12456160" algn="l"/>
              </a:tabLst>
            </a:pPr>
            <a:r>
              <a:rPr sz="3000" b="1" spc="705" dirty="0">
                <a:solidFill>
                  <a:srgbClr val="2F97A7"/>
                </a:solidFill>
                <a:latin typeface="Arial"/>
                <a:cs typeface="Arial"/>
              </a:rPr>
              <a:t>М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525" dirty="0">
                <a:solidFill>
                  <a:srgbClr val="2F97A7"/>
                </a:solidFill>
                <a:latin typeface="Arial"/>
                <a:cs typeface="Arial"/>
              </a:rPr>
              <a:t>Ц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70" dirty="0">
                <a:solidFill>
                  <a:srgbClr val="2F97A7"/>
                </a:solidFill>
                <a:latin typeface="Arial"/>
                <a:cs typeface="Arial"/>
              </a:rPr>
              <a:t>П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Ь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70" dirty="0">
                <a:solidFill>
                  <a:srgbClr val="2F97A7"/>
                </a:solidFill>
                <a:latin typeface="Arial"/>
                <a:cs typeface="Arial"/>
              </a:rPr>
              <a:t>Я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0" dirty="0">
                <a:solidFill>
                  <a:srgbClr val="2F97A7"/>
                </a:solidFill>
                <a:latin typeface="Arial"/>
                <a:cs typeface="Arial"/>
              </a:rPr>
              <a:t>,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40" dirty="0">
                <a:solidFill>
                  <a:srgbClr val="2F97A7"/>
                </a:solidFill>
                <a:latin typeface="Arial"/>
                <a:cs typeface="Arial"/>
              </a:rPr>
              <a:t>-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10" dirty="0">
                <a:solidFill>
                  <a:srgbClr val="2F97A7"/>
                </a:solidFill>
                <a:latin typeface="Arial"/>
                <a:cs typeface="Arial"/>
              </a:rPr>
              <a:t>Ф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30" dirty="0">
                <a:solidFill>
                  <a:srgbClr val="2F97A7"/>
                </a:solidFill>
                <a:latin typeface="Arial"/>
                <a:cs typeface="Arial"/>
              </a:rPr>
              <a:t>,  </a:t>
            </a: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70" dirty="0">
                <a:solidFill>
                  <a:srgbClr val="2F97A7"/>
                </a:solidFill>
                <a:latin typeface="Arial"/>
                <a:cs typeface="Arial"/>
              </a:rPr>
              <a:t>П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30" dirty="0">
                <a:solidFill>
                  <a:srgbClr val="2F97A7"/>
                </a:solidFill>
                <a:latin typeface="Arial"/>
                <a:cs typeface="Arial"/>
              </a:rPr>
              <a:t>Д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5" dirty="0">
                <a:solidFill>
                  <a:srgbClr val="2F97A7"/>
                </a:solidFill>
                <a:latin typeface="Arial"/>
                <a:cs typeface="Arial"/>
              </a:rPr>
              <a:t>З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30" dirty="0">
                <a:solidFill>
                  <a:srgbClr val="2F97A7"/>
                </a:solidFill>
                <a:latin typeface="Arial"/>
                <a:cs typeface="Arial"/>
              </a:rPr>
              <a:t>Д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705" dirty="0">
                <a:solidFill>
                  <a:srgbClr val="2F97A7"/>
                </a:solidFill>
                <a:latin typeface="Arial"/>
                <a:cs typeface="Arial"/>
              </a:rPr>
              <a:t>М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525" dirty="0">
                <a:solidFill>
                  <a:srgbClr val="2F97A7"/>
                </a:solidFill>
                <a:latin typeface="Arial"/>
                <a:cs typeface="Arial"/>
              </a:rPr>
              <a:t>Ц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70" dirty="0">
                <a:solidFill>
                  <a:srgbClr val="2F97A7"/>
                </a:solidFill>
                <a:latin typeface="Arial"/>
                <a:cs typeface="Arial"/>
              </a:rPr>
              <a:t>П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Ь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05" dirty="0">
                <a:solidFill>
                  <a:srgbClr val="2F97A7"/>
                </a:solidFill>
                <a:latin typeface="Arial"/>
                <a:cs typeface="Arial"/>
              </a:rPr>
              <a:t>Й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30" dirty="0">
                <a:solidFill>
                  <a:srgbClr val="2F97A7"/>
                </a:solidFill>
                <a:latin typeface="Arial"/>
                <a:cs typeface="Arial"/>
              </a:rPr>
              <a:t>,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5251" y="3235430"/>
            <a:ext cx="10236200" cy="4813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7012940" algn="l"/>
              </a:tabLst>
            </a:pP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40" dirty="0">
                <a:solidFill>
                  <a:srgbClr val="2F97A7"/>
                </a:solidFill>
                <a:latin typeface="Arial"/>
                <a:cs typeface="Arial"/>
              </a:rPr>
              <a:t>-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10" dirty="0">
                <a:solidFill>
                  <a:srgbClr val="2F97A7"/>
                </a:solidFill>
                <a:latin typeface="Arial"/>
                <a:cs typeface="Arial"/>
              </a:rPr>
              <a:t>Ф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30" dirty="0">
                <a:solidFill>
                  <a:srgbClr val="2F97A7"/>
                </a:solidFill>
                <a:latin typeface="Arial"/>
                <a:cs typeface="Arial"/>
              </a:rPr>
              <a:t>,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70" dirty="0">
                <a:solidFill>
                  <a:srgbClr val="2F97A7"/>
                </a:solidFill>
                <a:latin typeface="Arial"/>
                <a:cs typeface="Arial"/>
              </a:rPr>
              <a:t>У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endParaRPr sz="3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811001" y="3130271"/>
            <a:ext cx="4872864" cy="5806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4360" marR="5080" indent="-582295">
              <a:lnSpc>
                <a:spcPct val="122700"/>
              </a:lnSpc>
              <a:spcBef>
                <a:spcPts val="100"/>
              </a:spcBef>
            </a:pPr>
            <a:r>
              <a:rPr sz="3000" b="1" spc="70" dirty="0">
                <a:solidFill>
                  <a:srgbClr val="2F97A7"/>
                </a:solidFill>
                <a:latin typeface="Arial"/>
                <a:cs typeface="Arial"/>
              </a:rPr>
              <a:t>П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30" dirty="0">
                <a:solidFill>
                  <a:srgbClr val="2F97A7"/>
                </a:solidFill>
                <a:latin typeface="Arial"/>
                <a:cs typeface="Arial"/>
              </a:rPr>
              <a:t>Д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5" dirty="0">
                <a:solidFill>
                  <a:srgbClr val="2F97A7"/>
                </a:solidFill>
                <a:latin typeface="Arial"/>
                <a:cs typeface="Arial"/>
              </a:rPr>
              <a:t>З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30" dirty="0">
                <a:solidFill>
                  <a:srgbClr val="2F97A7"/>
                </a:solidFill>
                <a:latin typeface="Arial"/>
                <a:cs typeface="Arial"/>
              </a:rPr>
              <a:t>Д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69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00">
                <a:solidFill>
                  <a:srgbClr val="2F97A7"/>
                </a:solidFill>
                <a:latin typeface="Arial"/>
                <a:cs typeface="Arial"/>
              </a:rPr>
              <a:t>Е  </a:t>
            </a:r>
            <a:endParaRPr sz="3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5251" y="3691335"/>
            <a:ext cx="3471545" cy="1148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700"/>
              </a:lnSpc>
              <a:spcBef>
                <a:spcPts val="100"/>
              </a:spcBef>
            </a:pPr>
            <a:r>
              <a:rPr sz="3000" b="1" spc="525" dirty="0">
                <a:solidFill>
                  <a:srgbClr val="2F97A7"/>
                </a:solidFill>
                <a:latin typeface="Arial"/>
                <a:cs typeface="Arial"/>
              </a:rPr>
              <a:t>Ц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Ь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180" dirty="0">
                <a:solidFill>
                  <a:srgbClr val="2F97A7"/>
                </a:solidFill>
                <a:latin typeface="Arial"/>
                <a:cs typeface="Arial"/>
              </a:rPr>
              <a:t>Й  </a:t>
            </a:r>
            <a:r>
              <a:rPr sz="3000" b="1" spc="-25" dirty="0">
                <a:solidFill>
                  <a:srgbClr val="2F97A7"/>
                </a:solidFill>
                <a:latin typeface="Arial"/>
                <a:cs typeface="Arial"/>
              </a:rPr>
              <a:t>Г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30" dirty="0">
                <a:solidFill>
                  <a:srgbClr val="2F97A7"/>
                </a:solidFill>
                <a:latin typeface="Arial"/>
                <a:cs typeface="Arial"/>
              </a:rPr>
              <a:t>Д</a:t>
            </a: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05" dirty="0">
                <a:solidFill>
                  <a:srgbClr val="2F97A7"/>
                </a:solidFill>
                <a:latin typeface="Arial"/>
                <a:cs typeface="Arial"/>
              </a:rPr>
              <a:t>Й</a:t>
            </a:r>
            <a:endParaRPr sz="3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76295" y="3691335"/>
            <a:ext cx="7296150" cy="1148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47980">
              <a:lnSpc>
                <a:spcPct val="122700"/>
              </a:lnSpc>
              <a:spcBef>
                <a:spcPts val="100"/>
              </a:spcBef>
              <a:tabLst>
                <a:tab pos="3982085" algn="l"/>
                <a:tab pos="4359910" algn="l"/>
              </a:tabLst>
            </a:pPr>
            <a:r>
              <a:rPr sz="3000" b="1" spc="-125" dirty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Й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НН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05" dirty="0">
                <a:solidFill>
                  <a:srgbClr val="2F97A7"/>
                </a:solidFill>
                <a:latin typeface="Arial"/>
                <a:cs typeface="Arial"/>
              </a:rPr>
              <a:t>Й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60" dirty="0">
                <a:solidFill>
                  <a:srgbClr val="2F97A7"/>
                </a:solidFill>
                <a:latin typeface="Arial"/>
                <a:cs typeface="Arial"/>
              </a:rPr>
              <a:t>К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30" dirty="0">
                <a:solidFill>
                  <a:srgbClr val="2F97A7"/>
                </a:solidFill>
                <a:latin typeface="Arial"/>
                <a:cs typeface="Arial"/>
              </a:rPr>
              <a:t>,  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220" dirty="0">
                <a:solidFill>
                  <a:srgbClr val="2F97A7"/>
                </a:solidFill>
                <a:latin typeface="Arial"/>
                <a:cs typeface="Arial"/>
              </a:rPr>
              <a:t>ИБ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15" dirty="0">
                <a:solidFill>
                  <a:srgbClr val="2F97A7"/>
                </a:solidFill>
                <a:latin typeface="Arial"/>
                <a:cs typeface="Arial"/>
              </a:rPr>
              <a:t>ЛИО</a:t>
            </a:r>
            <a:r>
              <a:rPr sz="3000" b="1" spc="-44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0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34" dirty="0">
                <a:solidFill>
                  <a:srgbClr val="2F97A7"/>
                </a:solidFill>
                <a:latin typeface="Arial"/>
                <a:cs typeface="Arial"/>
              </a:rPr>
              <a:t>КИ		</a:t>
            </a:r>
            <a:r>
              <a:rPr sz="3000" b="1" spc="500" dirty="0">
                <a:solidFill>
                  <a:srgbClr val="2F97A7"/>
                </a:solidFill>
                <a:latin typeface="Arial"/>
                <a:cs typeface="Arial"/>
              </a:rPr>
              <a:t>ИЛИ</a:t>
            </a:r>
            <a:endParaRPr sz="3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538301" y="4357559"/>
            <a:ext cx="5145405" cy="4813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000" b="1" spc="525" smtClean="0">
                <a:solidFill>
                  <a:srgbClr val="2F97A7"/>
                </a:solidFill>
                <a:latin typeface="Arial"/>
                <a:cs typeface="Arial"/>
              </a:rPr>
              <a:t>Ц</a:t>
            </a:r>
            <a:r>
              <a:rPr sz="3000" b="1" spc="-330" smtClean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smtClean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smtClean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-105" smtClean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smtClean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25" smtClean="0">
                <a:solidFill>
                  <a:srgbClr val="2F97A7"/>
                </a:solidFill>
                <a:latin typeface="Arial"/>
                <a:cs typeface="Arial"/>
              </a:rPr>
              <a:t>Р</a:t>
            </a:r>
            <a:r>
              <a:rPr sz="3000" b="1" spc="-445" smtClean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smtClean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smtClean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smtClean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smtClean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55" smtClean="0">
                <a:solidFill>
                  <a:srgbClr val="2F97A7"/>
                </a:solidFill>
                <a:latin typeface="Arial"/>
                <a:cs typeface="Arial"/>
              </a:rPr>
              <a:t>З</a:t>
            </a:r>
            <a:r>
              <a:rPr sz="3000" b="1" spc="-445" smtClean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45" smtClean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smtClean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60" smtClean="0">
                <a:solidFill>
                  <a:srgbClr val="2F97A7"/>
                </a:solidFill>
                <a:latin typeface="Arial"/>
                <a:cs typeface="Arial"/>
              </a:rPr>
              <a:t>В</a:t>
            </a:r>
            <a:r>
              <a:rPr sz="3000" b="1" spc="-445" smtClean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smtClean="0">
                <a:solidFill>
                  <a:srgbClr val="2F97A7"/>
                </a:solidFill>
                <a:latin typeface="Arial"/>
                <a:cs typeface="Arial"/>
              </a:rPr>
              <a:t>А</a:t>
            </a:r>
            <a:r>
              <a:rPr sz="3000" b="1" spc="-445" smtClean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smtClean="0">
                <a:solidFill>
                  <a:srgbClr val="2F97A7"/>
                </a:solidFill>
                <a:latin typeface="Arial"/>
                <a:cs typeface="Arial"/>
              </a:rPr>
              <a:t>НН</a:t>
            </a:r>
            <a:r>
              <a:rPr sz="3000" b="1" spc="45" smtClean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smtClean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05" smtClean="0">
                <a:solidFill>
                  <a:srgbClr val="2F97A7"/>
                </a:solidFill>
                <a:latin typeface="Arial"/>
                <a:cs typeface="Arial"/>
              </a:rPr>
              <a:t>Й</a:t>
            </a:r>
            <a:endParaRPr sz="3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15251" y="4918623"/>
            <a:ext cx="6305550" cy="4813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4064000" algn="l"/>
              </a:tabLst>
            </a:pP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50" dirty="0">
                <a:solidFill>
                  <a:srgbClr val="2F97A7"/>
                </a:solidFill>
                <a:latin typeface="Arial"/>
                <a:cs typeface="Arial"/>
              </a:rPr>
              <a:t>Б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Л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70" dirty="0">
                <a:solidFill>
                  <a:srgbClr val="2F97A7"/>
                </a:solidFill>
                <a:latin typeface="Arial"/>
                <a:cs typeface="Arial"/>
              </a:rPr>
              <a:t>Ч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505" dirty="0">
                <a:solidFill>
                  <a:srgbClr val="2F97A7"/>
                </a:solidFill>
                <a:latin typeface="Arial"/>
                <a:cs typeface="Arial"/>
              </a:rPr>
              <a:t>Н</a:t>
            </a:r>
            <a:r>
              <a:rPr sz="3000" b="1" spc="45" dirty="0">
                <a:solidFill>
                  <a:srgbClr val="2F97A7"/>
                </a:solidFill>
                <a:latin typeface="Arial"/>
                <a:cs typeface="Arial"/>
              </a:rPr>
              <a:t>О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305" dirty="0">
                <a:solidFill>
                  <a:srgbClr val="2F97A7"/>
                </a:solidFill>
                <a:latin typeface="Arial"/>
                <a:cs typeface="Arial"/>
              </a:rPr>
              <a:t>Й</a:t>
            </a:r>
            <a:r>
              <a:rPr sz="3000" b="1" dirty="0">
                <a:solidFill>
                  <a:srgbClr val="2F97A7"/>
                </a:solidFill>
                <a:latin typeface="Arial"/>
                <a:cs typeface="Arial"/>
              </a:rPr>
              <a:t>	</a:t>
            </a: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690" dirty="0">
                <a:solidFill>
                  <a:srgbClr val="2F97A7"/>
                </a:solidFill>
                <a:latin typeface="Arial"/>
                <a:cs typeface="Arial"/>
              </a:rPr>
              <a:t>И</a:t>
            </a:r>
            <a:r>
              <a:rPr sz="3000" b="1" spc="-265" dirty="0">
                <a:solidFill>
                  <a:srgbClr val="2F97A7"/>
                </a:solidFill>
                <a:latin typeface="Arial"/>
                <a:cs typeface="Arial"/>
              </a:rPr>
              <a:t>С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105" dirty="0">
                <a:solidFill>
                  <a:srgbClr val="2F97A7"/>
                </a:solidFill>
                <a:latin typeface="Arial"/>
                <a:cs typeface="Arial"/>
              </a:rPr>
              <a:t>Т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-330" dirty="0">
                <a:solidFill>
                  <a:srgbClr val="2F97A7"/>
                </a:solidFill>
                <a:latin typeface="Arial"/>
                <a:cs typeface="Arial"/>
              </a:rPr>
              <a:t>Е</a:t>
            </a:r>
            <a:r>
              <a:rPr sz="3000" b="1" spc="-445" dirty="0">
                <a:solidFill>
                  <a:srgbClr val="2F97A7"/>
                </a:solidFill>
                <a:latin typeface="Arial"/>
                <a:cs typeface="Arial"/>
              </a:rPr>
              <a:t> </a:t>
            </a:r>
            <a:r>
              <a:rPr sz="3000" b="1" spc="705" dirty="0">
                <a:solidFill>
                  <a:srgbClr val="2F97A7"/>
                </a:solidFill>
                <a:latin typeface="Arial"/>
                <a:cs typeface="Arial"/>
              </a:rPr>
              <a:t>М</a:t>
            </a:r>
            <a:r>
              <a:rPr sz="3000" b="1" spc="-229" dirty="0">
                <a:solidFill>
                  <a:srgbClr val="2F97A7"/>
                </a:solidFill>
                <a:latin typeface="Arial"/>
                <a:cs typeface="Arial"/>
              </a:rPr>
              <a:t>Ы</a:t>
            </a:r>
            <a:endParaRPr sz="30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257800" y="495300"/>
            <a:ext cx="7395209" cy="14747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4800" b="1" spc="335" dirty="0">
                <a:solidFill>
                  <a:srgbClr val="F5F6F0"/>
                </a:solidFill>
                <a:latin typeface="Arial"/>
                <a:cs typeface="Arial"/>
              </a:rPr>
              <a:t>«Малая</a:t>
            </a:r>
            <a:r>
              <a:rPr sz="4800" b="1" spc="170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800" b="1" spc="365" dirty="0">
                <a:solidFill>
                  <a:srgbClr val="F5F6F0"/>
                </a:solidFill>
                <a:latin typeface="Arial"/>
                <a:cs typeface="Arial"/>
              </a:rPr>
              <a:t>библиотека»</a:t>
            </a:r>
            <a:r>
              <a:rPr sz="4800" b="1" spc="170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4700" b="1" spc="-55" dirty="0">
                <a:solidFill>
                  <a:srgbClr val="F5F6F0"/>
                </a:solidFill>
                <a:latin typeface="Arial"/>
                <a:cs typeface="Arial"/>
              </a:rPr>
              <a:t>-</a:t>
            </a:r>
            <a:endParaRPr sz="47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33600" y="7200900"/>
            <a:ext cx="14355444" cy="8661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5500" b="1" spc="300" dirty="0">
                <a:solidFill>
                  <a:srgbClr val="F5F6F0"/>
                </a:solidFill>
                <a:latin typeface="Arial"/>
                <a:cs typeface="Arial"/>
              </a:rPr>
              <a:t>Объем</a:t>
            </a:r>
            <a:r>
              <a:rPr sz="5500" b="1" spc="2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5500" b="1" spc="375" dirty="0">
                <a:solidFill>
                  <a:srgbClr val="F5F6F0"/>
                </a:solidFill>
                <a:latin typeface="Arial"/>
                <a:cs typeface="Arial"/>
              </a:rPr>
              <a:t>финансирования</a:t>
            </a:r>
            <a:r>
              <a:rPr sz="5500" b="1" spc="229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5500" b="1" spc="-60" dirty="0">
                <a:solidFill>
                  <a:srgbClr val="F5F6F0"/>
                </a:solidFill>
                <a:latin typeface="Arial"/>
                <a:cs typeface="Arial"/>
              </a:rPr>
              <a:t>-</a:t>
            </a:r>
            <a:r>
              <a:rPr sz="5500" b="1" spc="2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5500" b="1" spc="85" dirty="0">
                <a:solidFill>
                  <a:srgbClr val="F5F6F0"/>
                </a:solidFill>
                <a:latin typeface="Arial"/>
                <a:cs typeface="Arial"/>
              </a:rPr>
              <a:t>5</a:t>
            </a:r>
            <a:r>
              <a:rPr sz="5500" b="1" spc="229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5500" b="1" spc="380" dirty="0">
                <a:solidFill>
                  <a:srgbClr val="F5F6F0"/>
                </a:solidFill>
                <a:latin typeface="Arial"/>
                <a:cs typeface="Arial"/>
              </a:rPr>
              <a:t>млн.</a:t>
            </a:r>
            <a:r>
              <a:rPr sz="5500" b="1" spc="225" dirty="0">
                <a:solidFill>
                  <a:srgbClr val="F5F6F0"/>
                </a:solidFill>
                <a:latin typeface="Arial"/>
                <a:cs typeface="Arial"/>
              </a:rPr>
              <a:t> </a:t>
            </a:r>
            <a:r>
              <a:rPr sz="5500" b="1" spc="195" dirty="0">
                <a:solidFill>
                  <a:srgbClr val="F5F6F0"/>
                </a:solidFill>
                <a:latin typeface="Arial"/>
                <a:cs typeface="Arial"/>
              </a:rPr>
              <a:t>руб.</a:t>
            </a:r>
            <a:endParaRPr sz="55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/>
          <p:nvPr/>
        </p:nvSpPr>
        <p:spPr>
          <a:xfrm>
            <a:off x="914400" y="571500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6423064" y="0"/>
                </a:moveTo>
                <a:lnTo>
                  <a:pt x="6423064" y="7619999"/>
                </a:lnTo>
                <a:lnTo>
                  <a:pt x="0" y="7619999"/>
                </a:lnTo>
                <a:lnTo>
                  <a:pt x="0" y="0"/>
                </a:lnTo>
                <a:lnTo>
                  <a:pt x="6423064" y="0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pPr algn="ctr"/>
            <a:endParaRPr lang="ru-RU" sz="6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Перечень документов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*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  <a:endParaRPr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object 8"/>
          <p:cNvGrpSpPr/>
          <p:nvPr/>
        </p:nvGrpSpPr>
        <p:grpSpPr>
          <a:xfrm>
            <a:off x="2590800" y="3543300"/>
            <a:ext cx="3352800" cy="5295900"/>
            <a:chOff x="1455693" y="5334317"/>
            <a:chExt cx="2698750" cy="4115435"/>
          </a:xfrm>
        </p:grpSpPr>
        <p:sp>
          <p:nvSpPr>
            <p:cNvPr id="3" name="object 9"/>
            <p:cNvSpPr/>
            <p:nvPr/>
          </p:nvSpPr>
          <p:spPr>
            <a:xfrm>
              <a:off x="1455693" y="5685002"/>
              <a:ext cx="2698750" cy="3764915"/>
            </a:xfrm>
            <a:custGeom>
              <a:avLst/>
              <a:gdLst/>
              <a:ahLst/>
              <a:cxnLst/>
              <a:rect l="l" t="t" r="r" b="b"/>
              <a:pathLst>
                <a:path w="2698750" h="3764915">
                  <a:moveTo>
                    <a:pt x="2456168" y="3764404"/>
                  </a:moveTo>
                  <a:lnTo>
                    <a:pt x="242435" y="3764404"/>
                  </a:lnTo>
                  <a:lnTo>
                    <a:pt x="193574" y="3759486"/>
                  </a:lnTo>
                  <a:lnTo>
                    <a:pt x="148065" y="3745381"/>
                  </a:lnTo>
                  <a:lnTo>
                    <a:pt x="106884" y="3723063"/>
                  </a:lnTo>
                  <a:lnTo>
                    <a:pt x="71005" y="3693504"/>
                  </a:lnTo>
                  <a:lnTo>
                    <a:pt x="41402" y="3657679"/>
                  </a:lnTo>
                  <a:lnTo>
                    <a:pt x="19050" y="3616561"/>
                  </a:lnTo>
                  <a:lnTo>
                    <a:pt x="4925" y="3571123"/>
                  </a:lnTo>
                  <a:lnTo>
                    <a:pt x="0" y="3522339"/>
                  </a:lnTo>
                  <a:lnTo>
                    <a:pt x="0" y="242048"/>
                  </a:lnTo>
                  <a:lnTo>
                    <a:pt x="4925" y="193265"/>
                  </a:lnTo>
                  <a:lnTo>
                    <a:pt x="19050" y="147829"/>
                  </a:lnTo>
                  <a:lnTo>
                    <a:pt x="41402" y="106714"/>
                  </a:lnTo>
                  <a:lnTo>
                    <a:pt x="71005" y="70891"/>
                  </a:lnTo>
                  <a:lnTo>
                    <a:pt x="106884" y="41336"/>
                  </a:lnTo>
                  <a:lnTo>
                    <a:pt x="148065" y="19020"/>
                  </a:lnTo>
                  <a:lnTo>
                    <a:pt x="193574" y="4917"/>
                  </a:lnTo>
                  <a:lnTo>
                    <a:pt x="242435" y="0"/>
                  </a:lnTo>
                  <a:lnTo>
                    <a:pt x="2456152" y="0"/>
                  </a:lnTo>
                  <a:lnTo>
                    <a:pt x="2505013" y="4917"/>
                  </a:lnTo>
                  <a:lnTo>
                    <a:pt x="2550522" y="19022"/>
                  </a:lnTo>
                  <a:lnTo>
                    <a:pt x="2591703" y="41340"/>
                  </a:lnTo>
                  <a:lnTo>
                    <a:pt x="2627583" y="70898"/>
                  </a:lnTo>
                  <a:lnTo>
                    <a:pt x="2657185" y="106721"/>
                  </a:lnTo>
                  <a:lnTo>
                    <a:pt x="2679537" y="147836"/>
                  </a:lnTo>
                  <a:lnTo>
                    <a:pt x="2693663" y="193270"/>
                  </a:lnTo>
                  <a:lnTo>
                    <a:pt x="2698588" y="242048"/>
                  </a:lnTo>
                  <a:lnTo>
                    <a:pt x="2698604" y="3522339"/>
                  </a:lnTo>
                  <a:lnTo>
                    <a:pt x="2693678" y="3571128"/>
                  </a:lnTo>
                  <a:lnTo>
                    <a:pt x="2679551" y="3616568"/>
                  </a:lnTo>
                  <a:lnTo>
                    <a:pt x="2657197" y="3657686"/>
                  </a:lnTo>
                  <a:lnTo>
                    <a:pt x="2627592" y="3693510"/>
                  </a:lnTo>
                  <a:lnTo>
                    <a:pt x="2591712" y="3723067"/>
                  </a:lnTo>
                  <a:lnTo>
                    <a:pt x="2550531" y="3745383"/>
                  </a:lnTo>
                  <a:lnTo>
                    <a:pt x="2505025" y="3759487"/>
                  </a:lnTo>
                  <a:lnTo>
                    <a:pt x="2456168" y="3764404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10"/>
            <p:cNvSpPr/>
            <p:nvPr/>
          </p:nvSpPr>
          <p:spPr>
            <a:xfrm>
              <a:off x="1698726" y="5953645"/>
              <a:ext cx="2212975" cy="3227070"/>
            </a:xfrm>
            <a:custGeom>
              <a:avLst/>
              <a:gdLst/>
              <a:ahLst/>
              <a:cxnLst/>
              <a:rect l="l" t="t" r="r" b="b"/>
              <a:pathLst>
                <a:path w="2212975" h="3227070">
                  <a:moveTo>
                    <a:pt x="2212517" y="379425"/>
                  </a:moveTo>
                  <a:lnTo>
                    <a:pt x="346925" y="379425"/>
                  </a:lnTo>
                  <a:lnTo>
                    <a:pt x="346925" y="0"/>
                  </a:lnTo>
                  <a:lnTo>
                    <a:pt x="0" y="0"/>
                  </a:lnTo>
                  <a:lnTo>
                    <a:pt x="0" y="379425"/>
                  </a:lnTo>
                  <a:lnTo>
                    <a:pt x="0" y="3227019"/>
                  </a:lnTo>
                  <a:lnTo>
                    <a:pt x="2212517" y="3227019"/>
                  </a:lnTo>
                  <a:lnTo>
                    <a:pt x="2212517" y="379425"/>
                  </a:lnTo>
                  <a:close/>
                </a:path>
              </a:pathLst>
            </a:custGeom>
            <a:solidFill>
              <a:srgbClr val="F5F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11"/>
            <p:cNvSpPr/>
            <p:nvPr/>
          </p:nvSpPr>
          <p:spPr>
            <a:xfrm>
              <a:off x="2327935" y="5334329"/>
              <a:ext cx="1089025" cy="721995"/>
            </a:xfrm>
            <a:custGeom>
              <a:avLst/>
              <a:gdLst/>
              <a:ahLst/>
              <a:cxnLst/>
              <a:rect l="l" t="t" r="r" b="b"/>
              <a:pathLst>
                <a:path w="1089025" h="721995">
                  <a:moveTo>
                    <a:pt x="1088834" y="252209"/>
                  </a:moveTo>
                  <a:lnTo>
                    <a:pt x="797052" y="252209"/>
                  </a:lnTo>
                  <a:lnTo>
                    <a:pt x="797052" y="243941"/>
                  </a:lnTo>
                  <a:lnTo>
                    <a:pt x="796645" y="235699"/>
                  </a:lnTo>
                  <a:lnTo>
                    <a:pt x="790575" y="194894"/>
                  </a:lnTo>
                  <a:lnTo>
                    <a:pt x="774649" y="148056"/>
                  </a:lnTo>
                  <a:lnTo>
                    <a:pt x="749871" y="105219"/>
                  </a:lnTo>
                  <a:lnTo>
                    <a:pt x="717207" y="68021"/>
                  </a:lnTo>
                  <a:lnTo>
                    <a:pt x="677900" y="37909"/>
                  </a:lnTo>
                  <a:lnTo>
                    <a:pt x="633463" y="16027"/>
                  </a:lnTo>
                  <a:lnTo>
                    <a:pt x="585597" y="3225"/>
                  </a:lnTo>
                  <a:lnTo>
                    <a:pt x="552704" y="0"/>
                  </a:lnTo>
                  <a:lnTo>
                    <a:pt x="536155" y="0"/>
                  </a:lnTo>
                  <a:lnTo>
                    <a:pt x="487032" y="6451"/>
                  </a:lnTo>
                  <a:lnTo>
                    <a:pt x="440118" y="22352"/>
                  </a:lnTo>
                  <a:lnTo>
                    <a:pt x="397205" y="47091"/>
                  </a:lnTo>
                  <a:lnTo>
                    <a:pt x="359956" y="79705"/>
                  </a:lnTo>
                  <a:lnTo>
                    <a:pt x="329793" y="118948"/>
                  </a:lnTo>
                  <a:lnTo>
                    <a:pt x="307886" y="163322"/>
                  </a:lnTo>
                  <a:lnTo>
                    <a:pt x="295059" y="211099"/>
                  </a:lnTo>
                  <a:lnTo>
                    <a:pt x="291820" y="243941"/>
                  </a:lnTo>
                  <a:lnTo>
                    <a:pt x="291820" y="252209"/>
                  </a:lnTo>
                  <a:lnTo>
                    <a:pt x="0" y="252209"/>
                  </a:lnTo>
                  <a:lnTo>
                    <a:pt x="0" y="721829"/>
                  </a:lnTo>
                  <a:lnTo>
                    <a:pt x="1088834" y="721829"/>
                  </a:lnTo>
                  <a:lnTo>
                    <a:pt x="1088834" y="252209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67828" y="5482166"/>
              <a:ext cx="209057" cy="208723"/>
            </a:xfrm>
            <a:prstGeom prst="rect">
              <a:avLst/>
            </a:prstGeom>
          </p:spPr>
        </p:pic>
        <p:sp>
          <p:nvSpPr>
            <p:cNvPr id="7" name="object 13"/>
            <p:cNvSpPr/>
            <p:nvPr/>
          </p:nvSpPr>
          <p:spPr>
            <a:xfrm>
              <a:off x="2154072" y="5472023"/>
              <a:ext cx="1437005" cy="758190"/>
            </a:xfrm>
            <a:custGeom>
              <a:avLst/>
              <a:gdLst/>
              <a:ahLst/>
              <a:cxnLst/>
              <a:rect l="l" t="t" r="r" b="b"/>
              <a:pathLst>
                <a:path w="1437004" h="758189">
                  <a:moveTo>
                    <a:pt x="1349641" y="670915"/>
                  </a:moveTo>
                  <a:lnTo>
                    <a:pt x="1342796" y="637133"/>
                  </a:lnTo>
                  <a:lnTo>
                    <a:pt x="1324165" y="609549"/>
                  </a:lnTo>
                  <a:lnTo>
                    <a:pt x="1296530" y="590943"/>
                  </a:lnTo>
                  <a:lnTo>
                    <a:pt x="1262697" y="584123"/>
                  </a:lnTo>
                  <a:lnTo>
                    <a:pt x="173863" y="584123"/>
                  </a:lnTo>
                  <a:lnTo>
                    <a:pt x="173863" y="86804"/>
                  </a:lnTo>
                  <a:lnTo>
                    <a:pt x="167017" y="53009"/>
                  </a:lnTo>
                  <a:lnTo>
                    <a:pt x="148386" y="25425"/>
                  </a:lnTo>
                  <a:lnTo>
                    <a:pt x="120751" y="6819"/>
                  </a:lnTo>
                  <a:lnTo>
                    <a:pt x="86918" y="0"/>
                  </a:lnTo>
                  <a:lnTo>
                    <a:pt x="53086" y="6819"/>
                  </a:lnTo>
                  <a:lnTo>
                    <a:pt x="25463" y="25425"/>
                  </a:lnTo>
                  <a:lnTo>
                    <a:pt x="6832" y="53022"/>
                  </a:lnTo>
                  <a:lnTo>
                    <a:pt x="0" y="86804"/>
                  </a:lnTo>
                  <a:lnTo>
                    <a:pt x="0" y="670915"/>
                  </a:lnTo>
                  <a:lnTo>
                    <a:pt x="6832" y="704710"/>
                  </a:lnTo>
                  <a:lnTo>
                    <a:pt x="25463" y="732282"/>
                  </a:lnTo>
                  <a:lnTo>
                    <a:pt x="53086" y="750887"/>
                  </a:lnTo>
                  <a:lnTo>
                    <a:pt x="86918" y="757694"/>
                  </a:lnTo>
                  <a:lnTo>
                    <a:pt x="1262697" y="757694"/>
                  </a:lnTo>
                  <a:lnTo>
                    <a:pt x="1296530" y="750874"/>
                  </a:lnTo>
                  <a:lnTo>
                    <a:pt x="1324165" y="732282"/>
                  </a:lnTo>
                  <a:lnTo>
                    <a:pt x="1342796" y="704697"/>
                  </a:lnTo>
                  <a:lnTo>
                    <a:pt x="1349641" y="670915"/>
                  </a:lnTo>
                  <a:close/>
                </a:path>
                <a:path w="1437004" h="758189">
                  <a:moveTo>
                    <a:pt x="1436573" y="13017"/>
                  </a:moveTo>
                  <a:lnTo>
                    <a:pt x="1262697" y="13017"/>
                  </a:lnTo>
                  <a:lnTo>
                    <a:pt x="1262697" y="309041"/>
                  </a:lnTo>
                  <a:lnTo>
                    <a:pt x="1269530" y="342836"/>
                  </a:lnTo>
                  <a:lnTo>
                    <a:pt x="1288161" y="370433"/>
                  </a:lnTo>
                  <a:lnTo>
                    <a:pt x="1315796" y="389026"/>
                  </a:lnTo>
                  <a:lnTo>
                    <a:pt x="1349641" y="395859"/>
                  </a:lnTo>
                  <a:lnTo>
                    <a:pt x="1383474" y="389026"/>
                  </a:lnTo>
                  <a:lnTo>
                    <a:pt x="1411109" y="370433"/>
                  </a:lnTo>
                  <a:lnTo>
                    <a:pt x="1429740" y="342836"/>
                  </a:lnTo>
                  <a:lnTo>
                    <a:pt x="1436573" y="309041"/>
                  </a:lnTo>
                  <a:lnTo>
                    <a:pt x="1436573" y="13017"/>
                  </a:lnTo>
                  <a:close/>
                </a:path>
              </a:pathLst>
            </a:custGeom>
            <a:solidFill>
              <a:srgbClr val="F5F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4"/>
            <p:cNvSpPr/>
            <p:nvPr/>
          </p:nvSpPr>
          <p:spPr>
            <a:xfrm>
              <a:off x="1923694" y="6863651"/>
              <a:ext cx="1733550" cy="1720214"/>
            </a:xfrm>
            <a:custGeom>
              <a:avLst/>
              <a:gdLst/>
              <a:ahLst/>
              <a:cxnLst/>
              <a:rect l="l" t="t" r="r" b="b"/>
              <a:pathLst>
                <a:path w="1733550" h="1720215">
                  <a:moveTo>
                    <a:pt x="357124" y="1407096"/>
                  </a:moveTo>
                  <a:lnTo>
                    <a:pt x="0" y="1407096"/>
                  </a:lnTo>
                  <a:lnTo>
                    <a:pt x="0" y="1720189"/>
                  </a:lnTo>
                  <a:lnTo>
                    <a:pt x="357124" y="1720189"/>
                  </a:lnTo>
                  <a:lnTo>
                    <a:pt x="357124" y="1407096"/>
                  </a:lnTo>
                  <a:close/>
                </a:path>
                <a:path w="1733550" h="1720215">
                  <a:moveTo>
                    <a:pt x="357124" y="703567"/>
                  </a:moveTo>
                  <a:lnTo>
                    <a:pt x="0" y="703567"/>
                  </a:lnTo>
                  <a:lnTo>
                    <a:pt x="0" y="1016660"/>
                  </a:lnTo>
                  <a:lnTo>
                    <a:pt x="357124" y="1016660"/>
                  </a:lnTo>
                  <a:lnTo>
                    <a:pt x="357124" y="703567"/>
                  </a:lnTo>
                  <a:close/>
                </a:path>
                <a:path w="1733550" h="1720215">
                  <a:moveTo>
                    <a:pt x="357124" y="0"/>
                  </a:moveTo>
                  <a:lnTo>
                    <a:pt x="0" y="0"/>
                  </a:lnTo>
                  <a:lnTo>
                    <a:pt x="0" y="313093"/>
                  </a:lnTo>
                  <a:lnTo>
                    <a:pt x="357124" y="313093"/>
                  </a:lnTo>
                  <a:lnTo>
                    <a:pt x="357124" y="0"/>
                  </a:lnTo>
                  <a:close/>
                </a:path>
                <a:path w="1733550" h="1720215">
                  <a:moveTo>
                    <a:pt x="1733448" y="1607146"/>
                  </a:moveTo>
                  <a:lnTo>
                    <a:pt x="496506" y="1607146"/>
                  </a:lnTo>
                  <a:lnTo>
                    <a:pt x="496506" y="1676717"/>
                  </a:lnTo>
                  <a:lnTo>
                    <a:pt x="1733448" y="1676717"/>
                  </a:lnTo>
                  <a:lnTo>
                    <a:pt x="1733448" y="1607146"/>
                  </a:lnTo>
                  <a:close/>
                </a:path>
                <a:path w="1733550" h="1720215">
                  <a:moveTo>
                    <a:pt x="1733448" y="1407096"/>
                  </a:moveTo>
                  <a:lnTo>
                    <a:pt x="496506" y="1407096"/>
                  </a:lnTo>
                  <a:lnTo>
                    <a:pt x="496506" y="1476679"/>
                  </a:lnTo>
                  <a:lnTo>
                    <a:pt x="1733448" y="1476679"/>
                  </a:lnTo>
                  <a:lnTo>
                    <a:pt x="1733448" y="1407096"/>
                  </a:lnTo>
                  <a:close/>
                </a:path>
                <a:path w="1733550" h="1720215">
                  <a:moveTo>
                    <a:pt x="1733448" y="903579"/>
                  </a:moveTo>
                  <a:lnTo>
                    <a:pt x="496506" y="903579"/>
                  </a:lnTo>
                  <a:lnTo>
                    <a:pt x="496506" y="973150"/>
                  </a:lnTo>
                  <a:lnTo>
                    <a:pt x="1733448" y="973150"/>
                  </a:lnTo>
                  <a:lnTo>
                    <a:pt x="1733448" y="903579"/>
                  </a:lnTo>
                  <a:close/>
                </a:path>
                <a:path w="1733550" h="1720215">
                  <a:moveTo>
                    <a:pt x="1733448" y="703567"/>
                  </a:moveTo>
                  <a:lnTo>
                    <a:pt x="496506" y="703567"/>
                  </a:lnTo>
                  <a:lnTo>
                    <a:pt x="496506" y="773137"/>
                  </a:lnTo>
                  <a:lnTo>
                    <a:pt x="1733448" y="773137"/>
                  </a:lnTo>
                  <a:lnTo>
                    <a:pt x="1733448" y="703567"/>
                  </a:lnTo>
                  <a:close/>
                </a:path>
                <a:path w="1733550" h="1720215">
                  <a:moveTo>
                    <a:pt x="1733448" y="200012"/>
                  </a:moveTo>
                  <a:lnTo>
                    <a:pt x="496506" y="200012"/>
                  </a:lnTo>
                  <a:lnTo>
                    <a:pt x="496506" y="269582"/>
                  </a:lnTo>
                  <a:lnTo>
                    <a:pt x="1733448" y="269582"/>
                  </a:lnTo>
                  <a:lnTo>
                    <a:pt x="1733448" y="200012"/>
                  </a:lnTo>
                  <a:close/>
                </a:path>
                <a:path w="1733550" h="1720215">
                  <a:moveTo>
                    <a:pt x="1733448" y="0"/>
                  </a:moveTo>
                  <a:lnTo>
                    <a:pt x="496506" y="0"/>
                  </a:lnTo>
                  <a:lnTo>
                    <a:pt x="496506" y="69583"/>
                  </a:lnTo>
                  <a:lnTo>
                    <a:pt x="1733448" y="69583"/>
                  </a:lnTo>
                  <a:lnTo>
                    <a:pt x="1733448" y="0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467600" y="571501"/>
            <a:ext cx="10210800" cy="10710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32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</a:t>
            </a:r>
            <a:r>
              <a:rPr lang="ru-RU" sz="3600" dirty="0" err="1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Зявка</a:t>
            </a:r>
            <a:endParaRPr lang="ru-RU" sz="3600" dirty="0" smtClean="0">
              <a:ln w="18415" cmpd="sng">
                <a:solidFill>
                  <a:schemeClr val="tx1"/>
                </a:solidFill>
                <a:prstDash val="solid"/>
              </a:ln>
              <a:latin typeface="Arial Narrow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Анкета</a:t>
            </a:r>
            <a:endParaRPr lang="en-US" sz="3600" dirty="0" smtClean="0">
              <a:ln w="18415" cmpd="sng">
                <a:solidFill>
                  <a:schemeClr val="tx1"/>
                </a:solidFill>
                <a:prstDash val="solid"/>
              </a:ln>
              <a:latin typeface="Arial Narrow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</a:t>
            </a: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Гарантийные документы от муниципалитета (</a:t>
            </a:r>
            <a:r>
              <a:rPr lang="ru-RU" sz="3600" dirty="0" err="1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софинансирование</a:t>
            </a: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/Интернет)</a:t>
            </a:r>
          </a:p>
          <a:p>
            <a:pPr algn="just">
              <a:buFont typeface="Arial" pitchFamily="34" charset="0"/>
              <a:buChar char="•"/>
            </a:pP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Правоустанавливающие документы на здание</a:t>
            </a:r>
          </a:p>
          <a:p>
            <a:pPr algn="just">
              <a:buFont typeface="Arial" pitchFamily="34" charset="0"/>
              <a:buChar char="•"/>
            </a:pP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Документы на здание/Планы БТИ</a:t>
            </a:r>
          </a:p>
          <a:p>
            <a:pPr algn="just">
              <a:buFont typeface="Arial" pitchFamily="34" charset="0"/>
              <a:buChar char="•"/>
            </a:pP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Подтверждение </a:t>
            </a:r>
            <a:r>
              <a:rPr lang="ru-RU" sz="3600" dirty="0" err="1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кап.ремонта</a:t>
            </a: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Акт обследования здания</a:t>
            </a:r>
          </a:p>
          <a:p>
            <a:pPr algn="just">
              <a:buFont typeface="Arial" pitchFamily="34" charset="0"/>
              <a:buChar char="•"/>
            </a:pP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Концепция развития библиотеки </a:t>
            </a:r>
          </a:p>
          <a:p>
            <a:pPr algn="just">
              <a:buFont typeface="Arial" pitchFamily="34" charset="0"/>
              <a:buChar char="•"/>
            </a:pP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«Дорожная карта»</a:t>
            </a:r>
          </a:p>
          <a:p>
            <a:pPr algn="just">
              <a:buFont typeface="Arial" pitchFamily="34" charset="0"/>
              <a:buChar char="•"/>
            </a:pP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Смета</a:t>
            </a:r>
          </a:p>
          <a:p>
            <a:pPr algn="just">
              <a:buFont typeface="Arial" pitchFamily="34" charset="0"/>
              <a:buChar char="•"/>
            </a:pP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Удостоверения о повышении квалификации сотрудников</a:t>
            </a:r>
          </a:p>
          <a:p>
            <a:pPr algn="just">
              <a:buFont typeface="Arial" pitchFamily="34" charset="0"/>
              <a:buChar char="•"/>
            </a:pP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latin typeface="Arial Narrow" pitchFamily="34" charset="0"/>
              </a:rPr>
              <a:t>  Дипломы, награды поощрения</a:t>
            </a:r>
            <a:endParaRPr lang="en-US" sz="3200" dirty="0" smtClean="0">
              <a:ln w="18415" cmpd="sng">
                <a:solidFill>
                  <a:schemeClr val="tx1"/>
                </a:solidFill>
                <a:prstDash val="solid"/>
              </a:ln>
              <a:latin typeface="Arial Narrow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en-US" sz="3200" dirty="0" smtClean="0">
              <a:ln w="18415" cmpd="sng">
                <a:solidFill>
                  <a:schemeClr val="tx1"/>
                </a:solidFill>
                <a:prstDash val="solid"/>
              </a:ln>
              <a:latin typeface="Arial Narrow" pitchFamily="34" charset="0"/>
            </a:endParaRPr>
          </a:p>
          <a:p>
            <a:pPr algn="r"/>
            <a:r>
              <a:rPr lang="en-US" sz="2800" i="1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*</a:t>
            </a:r>
            <a:r>
              <a:rPr lang="ru-RU" sz="3200" i="1" dirty="0" smtClean="0">
                <a:ln w="18415" cmpd="sng">
                  <a:solidFill>
                    <a:schemeClr val="tx1"/>
                  </a:solidFill>
                  <a:prstDash val="solid"/>
                </a:ln>
              </a:rPr>
              <a:t>Полный перечень на сайте </a:t>
            </a:r>
            <a:r>
              <a:rPr lang="ru-RU" sz="3200" i="1" dirty="0" err="1" smtClean="0">
                <a:ln w="18415" cmpd="sng">
                  <a:solidFill>
                    <a:schemeClr val="tx1"/>
                  </a:solidFill>
                  <a:prstDash val="solid"/>
                </a:ln>
              </a:rPr>
              <a:t>новаябиблиотека.рф</a:t>
            </a:r>
            <a:endParaRPr lang="ru-RU" sz="2800" i="1" dirty="0" smtClean="0">
              <a:ln w="18415" cmpd="sng">
                <a:solidFill>
                  <a:schemeClr val="tx1"/>
                </a:solidFill>
                <a:prstDash val="solid"/>
              </a:ln>
            </a:endParaRPr>
          </a:p>
          <a:p>
            <a:pPr algn="r"/>
            <a:endParaRPr lang="ru-RU" sz="3200" dirty="0" smtClean="0">
              <a:ln w="18415" cmpd="sng">
                <a:solidFill>
                  <a:schemeClr val="tx1"/>
                </a:solidFill>
                <a:prstDash val="solid"/>
              </a:ln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/>
          <p:nvPr/>
        </p:nvSpPr>
        <p:spPr>
          <a:xfrm>
            <a:off x="914400" y="571500"/>
            <a:ext cx="6423660" cy="7620000"/>
          </a:xfrm>
          <a:custGeom>
            <a:avLst/>
            <a:gdLst/>
            <a:ahLst/>
            <a:cxnLst/>
            <a:rect l="l" t="t" r="r" b="b"/>
            <a:pathLst>
              <a:path w="6423660" h="7620000">
                <a:moveTo>
                  <a:pt x="6423064" y="0"/>
                </a:moveTo>
                <a:lnTo>
                  <a:pt x="6423064" y="7619999"/>
                </a:lnTo>
                <a:lnTo>
                  <a:pt x="0" y="7619999"/>
                </a:lnTo>
                <a:lnTo>
                  <a:pt x="0" y="0"/>
                </a:lnTo>
                <a:lnTo>
                  <a:pt x="6423064" y="0"/>
                </a:lnTo>
                <a:close/>
              </a:path>
            </a:pathLst>
          </a:custGeom>
          <a:solidFill>
            <a:srgbClr val="2F97A7">
              <a:alpha val="14898"/>
            </a:srgbClr>
          </a:solidFill>
        </p:spPr>
        <p:txBody>
          <a:bodyPr wrap="square" lIns="0" tIns="0" rIns="0" bIns="0" rtlCol="0"/>
          <a:lstStyle/>
          <a:p>
            <a:pPr algn="ctr"/>
            <a:endParaRPr lang="ru-RU" sz="6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Концепция – основополагающий документ заявки</a:t>
            </a: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  <a:endParaRPr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object 8"/>
          <p:cNvGrpSpPr/>
          <p:nvPr/>
        </p:nvGrpSpPr>
        <p:grpSpPr>
          <a:xfrm>
            <a:off x="2590800" y="4152900"/>
            <a:ext cx="3352800" cy="5295900"/>
            <a:chOff x="1455693" y="5334317"/>
            <a:chExt cx="2698750" cy="4115435"/>
          </a:xfrm>
        </p:grpSpPr>
        <p:sp>
          <p:nvSpPr>
            <p:cNvPr id="3" name="object 9"/>
            <p:cNvSpPr/>
            <p:nvPr/>
          </p:nvSpPr>
          <p:spPr>
            <a:xfrm>
              <a:off x="1455693" y="5685002"/>
              <a:ext cx="2698750" cy="3764915"/>
            </a:xfrm>
            <a:custGeom>
              <a:avLst/>
              <a:gdLst/>
              <a:ahLst/>
              <a:cxnLst/>
              <a:rect l="l" t="t" r="r" b="b"/>
              <a:pathLst>
                <a:path w="2698750" h="3764915">
                  <a:moveTo>
                    <a:pt x="2456168" y="3764404"/>
                  </a:moveTo>
                  <a:lnTo>
                    <a:pt x="242435" y="3764404"/>
                  </a:lnTo>
                  <a:lnTo>
                    <a:pt x="193574" y="3759486"/>
                  </a:lnTo>
                  <a:lnTo>
                    <a:pt x="148065" y="3745381"/>
                  </a:lnTo>
                  <a:lnTo>
                    <a:pt x="106884" y="3723063"/>
                  </a:lnTo>
                  <a:lnTo>
                    <a:pt x="71005" y="3693504"/>
                  </a:lnTo>
                  <a:lnTo>
                    <a:pt x="41402" y="3657679"/>
                  </a:lnTo>
                  <a:lnTo>
                    <a:pt x="19050" y="3616561"/>
                  </a:lnTo>
                  <a:lnTo>
                    <a:pt x="4925" y="3571123"/>
                  </a:lnTo>
                  <a:lnTo>
                    <a:pt x="0" y="3522339"/>
                  </a:lnTo>
                  <a:lnTo>
                    <a:pt x="0" y="242048"/>
                  </a:lnTo>
                  <a:lnTo>
                    <a:pt x="4925" y="193265"/>
                  </a:lnTo>
                  <a:lnTo>
                    <a:pt x="19050" y="147829"/>
                  </a:lnTo>
                  <a:lnTo>
                    <a:pt x="41402" y="106714"/>
                  </a:lnTo>
                  <a:lnTo>
                    <a:pt x="71005" y="70891"/>
                  </a:lnTo>
                  <a:lnTo>
                    <a:pt x="106884" y="41336"/>
                  </a:lnTo>
                  <a:lnTo>
                    <a:pt x="148065" y="19020"/>
                  </a:lnTo>
                  <a:lnTo>
                    <a:pt x="193574" y="4917"/>
                  </a:lnTo>
                  <a:lnTo>
                    <a:pt x="242435" y="0"/>
                  </a:lnTo>
                  <a:lnTo>
                    <a:pt x="2456152" y="0"/>
                  </a:lnTo>
                  <a:lnTo>
                    <a:pt x="2505013" y="4917"/>
                  </a:lnTo>
                  <a:lnTo>
                    <a:pt x="2550522" y="19022"/>
                  </a:lnTo>
                  <a:lnTo>
                    <a:pt x="2591703" y="41340"/>
                  </a:lnTo>
                  <a:lnTo>
                    <a:pt x="2627583" y="70898"/>
                  </a:lnTo>
                  <a:lnTo>
                    <a:pt x="2657185" y="106721"/>
                  </a:lnTo>
                  <a:lnTo>
                    <a:pt x="2679537" y="147836"/>
                  </a:lnTo>
                  <a:lnTo>
                    <a:pt x="2693663" y="193270"/>
                  </a:lnTo>
                  <a:lnTo>
                    <a:pt x="2698588" y="242048"/>
                  </a:lnTo>
                  <a:lnTo>
                    <a:pt x="2698604" y="3522339"/>
                  </a:lnTo>
                  <a:lnTo>
                    <a:pt x="2693678" y="3571128"/>
                  </a:lnTo>
                  <a:lnTo>
                    <a:pt x="2679551" y="3616568"/>
                  </a:lnTo>
                  <a:lnTo>
                    <a:pt x="2657197" y="3657686"/>
                  </a:lnTo>
                  <a:lnTo>
                    <a:pt x="2627592" y="3693510"/>
                  </a:lnTo>
                  <a:lnTo>
                    <a:pt x="2591712" y="3723067"/>
                  </a:lnTo>
                  <a:lnTo>
                    <a:pt x="2550531" y="3745383"/>
                  </a:lnTo>
                  <a:lnTo>
                    <a:pt x="2505025" y="3759487"/>
                  </a:lnTo>
                  <a:lnTo>
                    <a:pt x="2456168" y="3764404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10"/>
            <p:cNvSpPr/>
            <p:nvPr/>
          </p:nvSpPr>
          <p:spPr>
            <a:xfrm>
              <a:off x="1698726" y="5953645"/>
              <a:ext cx="2212975" cy="3227070"/>
            </a:xfrm>
            <a:custGeom>
              <a:avLst/>
              <a:gdLst/>
              <a:ahLst/>
              <a:cxnLst/>
              <a:rect l="l" t="t" r="r" b="b"/>
              <a:pathLst>
                <a:path w="2212975" h="3227070">
                  <a:moveTo>
                    <a:pt x="2212517" y="379425"/>
                  </a:moveTo>
                  <a:lnTo>
                    <a:pt x="346925" y="379425"/>
                  </a:lnTo>
                  <a:lnTo>
                    <a:pt x="346925" y="0"/>
                  </a:lnTo>
                  <a:lnTo>
                    <a:pt x="0" y="0"/>
                  </a:lnTo>
                  <a:lnTo>
                    <a:pt x="0" y="379425"/>
                  </a:lnTo>
                  <a:lnTo>
                    <a:pt x="0" y="3227019"/>
                  </a:lnTo>
                  <a:lnTo>
                    <a:pt x="2212517" y="3227019"/>
                  </a:lnTo>
                  <a:lnTo>
                    <a:pt x="2212517" y="379425"/>
                  </a:lnTo>
                  <a:close/>
                </a:path>
              </a:pathLst>
            </a:custGeom>
            <a:solidFill>
              <a:srgbClr val="F5F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11"/>
            <p:cNvSpPr/>
            <p:nvPr/>
          </p:nvSpPr>
          <p:spPr>
            <a:xfrm>
              <a:off x="2327935" y="5334329"/>
              <a:ext cx="1089025" cy="721995"/>
            </a:xfrm>
            <a:custGeom>
              <a:avLst/>
              <a:gdLst/>
              <a:ahLst/>
              <a:cxnLst/>
              <a:rect l="l" t="t" r="r" b="b"/>
              <a:pathLst>
                <a:path w="1089025" h="721995">
                  <a:moveTo>
                    <a:pt x="1088834" y="252209"/>
                  </a:moveTo>
                  <a:lnTo>
                    <a:pt x="797052" y="252209"/>
                  </a:lnTo>
                  <a:lnTo>
                    <a:pt x="797052" y="243941"/>
                  </a:lnTo>
                  <a:lnTo>
                    <a:pt x="796645" y="235699"/>
                  </a:lnTo>
                  <a:lnTo>
                    <a:pt x="790575" y="194894"/>
                  </a:lnTo>
                  <a:lnTo>
                    <a:pt x="774649" y="148056"/>
                  </a:lnTo>
                  <a:lnTo>
                    <a:pt x="749871" y="105219"/>
                  </a:lnTo>
                  <a:lnTo>
                    <a:pt x="717207" y="68021"/>
                  </a:lnTo>
                  <a:lnTo>
                    <a:pt x="677900" y="37909"/>
                  </a:lnTo>
                  <a:lnTo>
                    <a:pt x="633463" y="16027"/>
                  </a:lnTo>
                  <a:lnTo>
                    <a:pt x="585597" y="3225"/>
                  </a:lnTo>
                  <a:lnTo>
                    <a:pt x="552704" y="0"/>
                  </a:lnTo>
                  <a:lnTo>
                    <a:pt x="536155" y="0"/>
                  </a:lnTo>
                  <a:lnTo>
                    <a:pt x="487032" y="6451"/>
                  </a:lnTo>
                  <a:lnTo>
                    <a:pt x="440118" y="22352"/>
                  </a:lnTo>
                  <a:lnTo>
                    <a:pt x="397205" y="47091"/>
                  </a:lnTo>
                  <a:lnTo>
                    <a:pt x="359956" y="79705"/>
                  </a:lnTo>
                  <a:lnTo>
                    <a:pt x="329793" y="118948"/>
                  </a:lnTo>
                  <a:lnTo>
                    <a:pt x="307886" y="163322"/>
                  </a:lnTo>
                  <a:lnTo>
                    <a:pt x="295059" y="211099"/>
                  </a:lnTo>
                  <a:lnTo>
                    <a:pt x="291820" y="243941"/>
                  </a:lnTo>
                  <a:lnTo>
                    <a:pt x="291820" y="252209"/>
                  </a:lnTo>
                  <a:lnTo>
                    <a:pt x="0" y="252209"/>
                  </a:lnTo>
                  <a:lnTo>
                    <a:pt x="0" y="721829"/>
                  </a:lnTo>
                  <a:lnTo>
                    <a:pt x="1088834" y="721829"/>
                  </a:lnTo>
                  <a:lnTo>
                    <a:pt x="1088834" y="252209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67828" y="5482166"/>
              <a:ext cx="209057" cy="208723"/>
            </a:xfrm>
            <a:prstGeom prst="rect">
              <a:avLst/>
            </a:prstGeom>
          </p:spPr>
        </p:pic>
        <p:sp>
          <p:nvSpPr>
            <p:cNvPr id="7" name="object 13"/>
            <p:cNvSpPr/>
            <p:nvPr/>
          </p:nvSpPr>
          <p:spPr>
            <a:xfrm>
              <a:off x="2154072" y="5472023"/>
              <a:ext cx="1437005" cy="758190"/>
            </a:xfrm>
            <a:custGeom>
              <a:avLst/>
              <a:gdLst/>
              <a:ahLst/>
              <a:cxnLst/>
              <a:rect l="l" t="t" r="r" b="b"/>
              <a:pathLst>
                <a:path w="1437004" h="758189">
                  <a:moveTo>
                    <a:pt x="1349641" y="670915"/>
                  </a:moveTo>
                  <a:lnTo>
                    <a:pt x="1342796" y="637133"/>
                  </a:lnTo>
                  <a:lnTo>
                    <a:pt x="1324165" y="609549"/>
                  </a:lnTo>
                  <a:lnTo>
                    <a:pt x="1296530" y="590943"/>
                  </a:lnTo>
                  <a:lnTo>
                    <a:pt x="1262697" y="584123"/>
                  </a:lnTo>
                  <a:lnTo>
                    <a:pt x="173863" y="584123"/>
                  </a:lnTo>
                  <a:lnTo>
                    <a:pt x="173863" y="86804"/>
                  </a:lnTo>
                  <a:lnTo>
                    <a:pt x="167017" y="53009"/>
                  </a:lnTo>
                  <a:lnTo>
                    <a:pt x="148386" y="25425"/>
                  </a:lnTo>
                  <a:lnTo>
                    <a:pt x="120751" y="6819"/>
                  </a:lnTo>
                  <a:lnTo>
                    <a:pt x="86918" y="0"/>
                  </a:lnTo>
                  <a:lnTo>
                    <a:pt x="53086" y="6819"/>
                  </a:lnTo>
                  <a:lnTo>
                    <a:pt x="25463" y="25425"/>
                  </a:lnTo>
                  <a:lnTo>
                    <a:pt x="6832" y="53022"/>
                  </a:lnTo>
                  <a:lnTo>
                    <a:pt x="0" y="86804"/>
                  </a:lnTo>
                  <a:lnTo>
                    <a:pt x="0" y="670915"/>
                  </a:lnTo>
                  <a:lnTo>
                    <a:pt x="6832" y="704710"/>
                  </a:lnTo>
                  <a:lnTo>
                    <a:pt x="25463" y="732282"/>
                  </a:lnTo>
                  <a:lnTo>
                    <a:pt x="53086" y="750887"/>
                  </a:lnTo>
                  <a:lnTo>
                    <a:pt x="86918" y="757694"/>
                  </a:lnTo>
                  <a:lnTo>
                    <a:pt x="1262697" y="757694"/>
                  </a:lnTo>
                  <a:lnTo>
                    <a:pt x="1296530" y="750874"/>
                  </a:lnTo>
                  <a:lnTo>
                    <a:pt x="1324165" y="732282"/>
                  </a:lnTo>
                  <a:lnTo>
                    <a:pt x="1342796" y="704697"/>
                  </a:lnTo>
                  <a:lnTo>
                    <a:pt x="1349641" y="670915"/>
                  </a:lnTo>
                  <a:close/>
                </a:path>
                <a:path w="1437004" h="758189">
                  <a:moveTo>
                    <a:pt x="1436573" y="13017"/>
                  </a:moveTo>
                  <a:lnTo>
                    <a:pt x="1262697" y="13017"/>
                  </a:lnTo>
                  <a:lnTo>
                    <a:pt x="1262697" y="309041"/>
                  </a:lnTo>
                  <a:lnTo>
                    <a:pt x="1269530" y="342836"/>
                  </a:lnTo>
                  <a:lnTo>
                    <a:pt x="1288161" y="370433"/>
                  </a:lnTo>
                  <a:lnTo>
                    <a:pt x="1315796" y="389026"/>
                  </a:lnTo>
                  <a:lnTo>
                    <a:pt x="1349641" y="395859"/>
                  </a:lnTo>
                  <a:lnTo>
                    <a:pt x="1383474" y="389026"/>
                  </a:lnTo>
                  <a:lnTo>
                    <a:pt x="1411109" y="370433"/>
                  </a:lnTo>
                  <a:lnTo>
                    <a:pt x="1429740" y="342836"/>
                  </a:lnTo>
                  <a:lnTo>
                    <a:pt x="1436573" y="309041"/>
                  </a:lnTo>
                  <a:lnTo>
                    <a:pt x="1436573" y="13017"/>
                  </a:lnTo>
                  <a:close/>
                </a:path>
              </a:pathLst>
            </a:custGeom>
            <a:solidFill>
              <a:srgbClr val="F5F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4"/>
            <p:cNvSpPr/>
            <p:nvPr/>
          </p:nvSpPr>
          <p:spPr>
            <a:xfrm>
              <a:off x="1923694" y="6863651"/>
              <a:ext cx="1733550" cy="1720214"/>
            </a:xfrm>
            <a:custGeom>
              <a:avLst/>
              <a:gdLst/>
              <a:ahLst/>
              <a:cxnLst/>
              <a:rect l="l" t="t" r="r" b="b"/>
              <a:pathLst>
                <a:path w="1733550" h="1720215">
                  <a:moveTo>
                    <a:pt x="357124" y="1407096"/>
                  </a:moveTo>
                  <a:lnTo>
                    <a:pt x="0" y="1407096"/>
                  </a:lnTo>
                  <a:lnTo>
                    <a:pt x="0" y="1720189"/>
                  </a:lnTo>
                  <a:lnTo>
                    <a:pt x="357124" y="1720189"/>
                  </a:lnTo>
                  <a:lnTo>
                    <a:pt x="357124" y="1407096"/>
                  </a:lnTo>
                  <a:close/>
                </a:path>
                <a:path w="1733550" h="1720215">
                  <a:moveTo>
                    <a:pt x="357124" y="703567"/>
                  </a:moveTo>
                  <a:lnTo>
                    <a:pt x="0" y="703567"/>
                  </a:lnTo>
                  <a:lnTo>
                    <a:pt x="0" y="1016660"/>
                  </a:lnTo>
                  <a:lnTo>
                    <a:pt x="357124" y="1016660"/>
                  </a:lnTo>
                  <a:lnTo>
                    <a:pt x="357124" y="703567"/>
                  </a:lnTo>
                  <a:close/>
                </a:path>
                <a:path w="1733550" h="1720215">
                  <a:moveTo>
                    <a:pt x="357124" y="0"/>
                  </a:moveTo>
                  <a:lnTo>
                    <a:pt x="0" y="0"/>
                  </a:lnTo>
                  <a:lnTo>
                    <a:pt x="0" y="313093"/>
                  </a:lnTo>
                  <a:lnTo>
                    <a:pt x="357124" y="313093"/>
                  </a:lnTo>
                  <a:lnTo>
                    <a:pt x="357124" y="0"/>
                  </a:lnTo>
                  <a:close/>
                </a:path>
                <a:path w="1733550" h="1720215">
                  <a:moveTo>
                    <a:pt x="1733448" y="1607146"/>
                  </a:moveTo>
                  <a:lnTo>
                    <a:pt x="496506" y="1607146"/>
                  </a:lnTo>
                  <a:lnTo>
                    <a:pt x="496506" y="1676717"/>
                  </a:lnTo>
                  <a:lnTo>
                    <a:pt x="1733448" y="1676717"/>
                  </a:lnTo>
                  <a:lnTo>
                    <a:pt x="1733448" y="1607146"/>
                  </a:lnTo>
                  <a:close/>
                </a:path>
                <a:path w="1733550" h="1720215">
                  <a:moveTo>
                    <a:pt x="1733448" y="1407096"/>
                  </a:moveTo>
                  <a:lnTo>
                    <a:pt x="496506" y="1407096"/>
                  </a:lnTo>
                  <a:lnTo>
                    <a:pt x="496506" y="1476679"/>
                  </a:lnTo>
                  <a:lnTo>
                    <a:pt x="1733448" y="1476679"/>
                  </a:lnTo>
                  <a:lnTo>
                    <a:pt x="1733448" y="1407096"/>
                  </a:lnTo>
                  <a:close/>
                </a:path>
                <a:path w="1733550" h="1720215">
                  <a:moveTo>
                    <a:pt x="1733448" y="903579"/>
                  </a:moveTo>
                  <a:lnTo>
                    <a:pt x="496506" y="903579"/>
                  </a:lnTo>
                  <a:lnTo>
                    <a:pt x="496506" y="973150"/>
                  </a:lnTo>
                  <a:lnTo>
                    <a:pt x="1733448" y="973150"/>
                  </a:lnTo>
                  <a:lnTo>
                    <a:pt x="1733448" y="903579"/>
                  </a:lnTo>
                  <a:close/>
                </a:path>
                <a:path w="1733550" h="1720215">
                  <a:moveTo>
                    <a:pt x="1733448" y="703567"/>
                  </a:moveTo>
                  <a:lnTo>
                    <a:pt x="496506" y="703567"/>
                  </a:lnTo>
                  <a:lnTo>
                    <a:pt x="496506" y="773137"/>
                  </a:lnTo>
                  <a:lnTo>
                    <a:pt x="1733448" y="773137"/>
                  </a:lnTo>
                  <a:lnTo>
                    <a:pt x="1733448" y="703567"/>
                  </a:lnTo>
                  <a:close/>
                </a:path>
                <a:path w="1733550" h="1720215">
                  <a:moveTo>
                    <a:pt x="1733448" y="200012"/>
                  </a:moveTo>
                  <a:lnTo>
                    <a:pt x="496506" y="200012"/>
                  </a:lnTo>
                  <a:lnTo>
                    <a:pt x="496506" y="269582"/>
                  </a:lnTo>
                  <a:lnTo>
                    <a:pt x="1733448" y="269582"/>
                  </a:lnTo>
                  <a:lnTo>
                    <a:pt x="1733448" y="200012"/>
                  </a:lnTo>
                  <a:close/>
                </a:path>
                <a:path w="1733550" h="1720215">
                  <a:moveTo>
                    <a:pt x="1733448" y="0"/>
                  </a:moveTo>
                  <a:lnTo>
                    <a:pt x="496506" y="0"/>
                  </a:lnTo>
                  <a:lnTo>
                    <a:pt x="496506" y="69583"/>
                  </a:lnTo>
                  <a:lnTo>
                    <a:pt x="1733448" y="69583"/>
                  </a:lnTo>
                  <a:lnTo>
                    <a:pt x="1733448" y="0"/>
                  </a:lnTo>
                  <a:close/>
                </a:path>
              </a:pathLst>
            </a:custGeom>
            <a:solidFill>
              <a:srgbClr val="2F97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467600" y="571501"/>
            <a:ext cx="9220200" cy="10341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Narrow" pitchFamily="34" charset="0"/>
              </a:rPr>
              <a:t>1. Дизайн –концепция помещения – визуализирует зонирования пространства в соответствии с вашей моделью библиотеки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Arial Narrow" pitchFamily="34" charset="0"/>
              </a:rPr>
              <a:t>Функциональная концепция помещений.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Arial Narrow" pitchFamily="34" charset="0"/>
              </a:rPr>
              <a:t>Концепция зонирования.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Arial Narrow" pitchFamily="34" charset="0"/>
              </a:rPr>
              <a:t>План расстановки мебели.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Arial Narrow" pitchFamily="34" charset="0"/>
              </a:rPr>
              <a:t>План расстановки электрических розеток и выводов.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Arial Narrow" pitchFamily="34" charset="0"/>
              </a:rPr>
              <a:t>План расстановки светильников.</a:t>
            </a:r>
          </a:p>
          <a:p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2. Сметы расходов – обязательно включают оборудование, необходимое для функционирования пространства библиотеки в соответствии с представленной моделью.</a:t>
            </a:r>
          </a:p>
          <a:p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3. План </a:t>
            </a:r>
            <a:r>
              <a:rPr lang="ru-RU" sz="3200" dirty="0" err="1">
                <a:latin typeface="Arial Narrow" pitchFamily="34" charset="0"/>
              </a:rPr>
              <a:t>социокультурных</a:t>
            </a:r>
            <a:r>
              <a:rPr lang="ru-RU" sz="3200" dirty="0">
                <a:latin typeface="Arial Narrow" pitchFamily="34" charset="0"/>
              </a:rPr>
              <a:t> мероприятий – должен работать на реализацию заявленной </a:t>
            </a:r>
            <a:r>
              <a:rPr lang="ru-RU" sz="3200" dirty="0" smtClean="0">
                <a:latin typeface="Arial Narrow" pitchFamily="34" charset="0"/>
              </a:rPr>
              <a:t>концепции</a:t>
            </a:r>
            <a:endParaRPr lang="ru-RU" sz="3200" dirty="0">
              <a:latin typeface="Arial Narrow" pitchFamily="34" charset="0"/>
            </a:endParaRPr>
          </a:p>
          <a:p>
            <a:endParaRPr lang="ru-RU" sz="3200" dirty="0" smtClean="0">
              <a:latin typeface="Arial Narrow" pitchFamily="34" charset="0"/>
            </a:endParaRPr>
          </a:p>
          <a:p>
            <a:r>
              <a:rPr lang="ru-RU" sz="3200" dirty="0" smtClean="0">
                <a:latin typeface="Arial Narrow" pitchFamily="34" charset="0"/>
              </a:rPr>
              <a:t>4. План повышения квалификации</a:t>
            </a:r>
            <a:endParaRPr lang="ru-RU" dirty="0" smtClean="0">
              <a:latin typeface="Arial Narrow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839</Words>
  <Application>Microsoft Office PowerPoint</Application>
  <PresentationFormat>Произвольный</PresentationFormat>
  <Paragraphs>284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Подготовка заявок</vt:lpstr>
      <vt:lpstr>Презентация PowerPoint</vt:lpstr>
      <vt:lpstr>Презентация PowerPoint</vt:lpstr>
      <vt:lpstr>Презентация PowerPoint</vt:lpstr>
      <vt:lpstr>Презентация PowerPoint</vt:lpstr>
      <vt:lpstr>«Центральная библиотека» -</vt:lpstr>
      <vt:lpstr>«Малая библиотека» -</vt:lpstr>
      <vt:lpstr>Презентация PowerPoint</vt:lpstr>
      <vt:lpstr>Презентация PowerPoint</vt:lpstr>
      <vt:lpstr>Презентация PowerPoint</vt:lpstr>
      <vt:lpstr>Презентация PowerPoint</vt:lpstr>
      <vt:lpstr>П О П О ЛНЕ НИЕ Ф О НДА</vt:lpstr>
      <vt:lpstr>Презентация PowerPoint</vt:lpstr>
      <vt:lpstr>Презентация PowerPoint</vt:lpstr>
      <vt:lpstr>Презентация PowerPoint</vt:lpstr>
      <vt:lpstr>Презентация PowerPoint</vt:lpstr>
      <vt:lpstr>Оперативная информация об  участии в проекте на сайте  новаябиблиотека.рф</vt:lpstr>
      <vt:lpstr>Презентация PowerPoint</vt:lpstr>
      <vt:lpstr>Методическая,практическая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заявок на создание модельных библиотек в рамках национального проекта «Культура» в 2022 году</dc:title>
  <dc:creator>yuliya</dc:creator>
  <cp:keywords>DAEPztv3Vls,BADR9ee4s2E</cp:keywords>
  <cp:lastModifiedBy>Сотрудник НМО</cp:lastModifiedBy>
  <cp:revision>26</cp:revision>
  <dcterms:created xsi:type="dcterms:W3CDTF">2021-11-19T08:44:03Z</dcterms:created>
  <dcterms:modified xsi:type="dcterms:W3CDTF">2021-11-23T05:04:07Z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2021-11-19T00:00:00Z</vt:filetime>
  </property>
  <property fmtid="{D5CDD505-2E9C-101B-9397-08002B2CF9AE}" pid="3" name="Creator">
    <vt:lpwstr>Canva</vt:lpwstr>
  </property>
  <property fmtid="{D5CDD505-2E9C-101B-9397-08002B2CF9AE}" pid="4" name="LastSaved">
    <vt:filetime>2021-11-19T00:00:00Z</vt:filetime>
  </property>
</Properties>
</file>